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6" r:id="rId2"/>
    <p:sldId id="261" r:id="rId3"/>
    <p:sldId id="257" r:id="rId4"/>
    <p:sldId id="265" r:id="rId5"/>
    <p:sldId id="266" r:id="rId6"/>
    <p:sldId id="273" r:id="rId7"/>
    <p:sldId id="271" r:id="rId8"/>
    <p:sldId id="278" r:id="rId9"/>
    <p:sldId id="277" r:id="rId10"/>
    <p:sldId id="270" r:id="rId11"/>
    <p:sldId id="268" r:id="rId12"/>
    <p:sldId id="272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9273" autoAdjust="0"/>
  </p:normalViewPr>
  <p:slideViewPr>
    <p:cSldViewPr snapToGrid="0">
      <p:cViewPr varScale="1">
        <p:scale>
          <a:sx n="81" d="100"/>
          <a:sy n="81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251769245364903"/>
          <c:y val="1.6305997822416488E-2"/>
          <c:w val="0.84298624456456439"/>
          <c:h val="0.74037429233469509"/>
        </c:manualLayout>
      </c:layout>
      <c:bubbleChart>
        <c:varyColors val="0"/>
        <c:ser>
          <c:idx val="0"/>
          <c:order val="0"/>
          <c:tx>
            <c:v>Melanoma</c:v>
          </c:tx>
          <c:spPr>
            <a:ln w="3175">
              <a:solidFill>
                <a:schemeClr val="tx1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/>
                      <a:t>Melanoma</a:t>
                    </a:r>
                    <a:r>
                      <a:rPr lang="en-US"/>
                      <a:t>
50 pazienti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4C-4C61-9B5C-7D49D9BC721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1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Foglio5!$E$4</c:f>
              <c:numCache>
                <c:formatCode>0.00%</c:formatCode>
                <c:ptCount val="1"/>
                <c:pt idx="0">
                  <c:v>7.5999999999999998E-2</c:v>
                </c:pt>
              </c:numCache>
            </c:numRef>
          </c:xVal>
          <c:yVal>
            <c:numRef>
              <c:f>Foglio5!$F$4</c:f>
              <c:numCache>
                <c:formatCode>#,##0.00</c:formatCode>
                <c:ptCount val="1"/>
                <c:pt idx="0">
                  <c:v>2196.1999999999998</c:v>
                </c:pt>
              </c:numCache>
            </c:numRef>
          </c:yVal>
          <c:bubbleSize>
            <c:numRef>
              <c:f>Foglio5!$D$4</c:f>
              <c:numCache>
                <c:formatCode>General</c:formatCode>
                <c:ptCount val="1"/>
                <c:pt idx="0">
                  <c:v>50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F34C-4C61-9B5C-7D49D9BC7210}"/>
            </c:ext>
          </c:extLst>
        </c:ser>
        <c:ser>
          <c:idx val="1"/>
          <c:order val="1"/>
          <c:tx>
            <c:v>Colon</c:v>
          </c:tx>
          <c:spPr>
            <a:ln w="3175">
              <a:solidFill>
                <a:schemeClr val="tx1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/>
                      <a:t>Colon</a:t>
                    </a:r>
                    <a:r>
                      <a:rPr lang="en-US"/>
                      <a:t>
234 pazienti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4C-4C61-9B5C-7D49D9BC721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1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Foglio5!$E$5</c:f>
              <c:numCache>
                <c:formatCode>0.00%</c:formatCode>
                <c:ptCount val="1"/>
                <c:pt idx="0">
                  <c:v>0.112</c:v>
                </c:pt>
              </c:numCache>
            </c:numRef>
          </c:xVal>
          <c:yVal>
            <c:numRef>
              <c:f>Foglio5!$F$5</c:f>
              <c:numCache>
                <c:formatCode>#,##0.00</c:formatCode>
                <c:ptCount val="1"/>
                <c:pt idx="0">
                  <c:v>11584.79</c:v>
                </c:pt>
              </c:numCache>
            </c:numRef>
          </c:yVal>
          <c:bubbleSize>
            <c:numRef>
              <c:f>Foglio5!$D$5</c:f>
              <c:numCache>
                <c:formatCode>General</c:formatCode>
                <c:ptCount val="1"/>
                <c:pt idx="0">
                  <c:v>234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F34C-4C61-9B5C-7D49D9BC7210}"/>
            </c:ext>
          </c:extLst>
        </c:ser>
        <c:ser>
          <c:idx val="2"/>
          <c:order val="2"/>
          <c:tx>
            <c:v>Mammella</c:v>
          </c:tx>
          <c:spPr>
            <a:ln w="3175">
              <a:solidFill>
                <a:schemeClr val="tx1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/>
                      <a:t>Mammella</a:t>
                    </a:r>
                    <a:r>
                      <a:rPr lang="en-US"/>
                      <a:t>
474 pazienti</a:t>
                    </a:r>
                  </a:p>
                </c:rich>
              </c:tx>
              <c:dLblPos val="l"/>
              <c:showLegendKey val="0"/>
              <c:showVal val="0"/>
              <c:showCatName val="0"/>
              <c:showSerName val="1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34C-4C61-9B5C-7D49D9BC7210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1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Foglio5!$E$6</c:f>
              <c:numCache>
                <c:formatCode>0.00%</c:formatCode>
                <c:ptCount val="1"/>
                <c:pt idx="0">
                  <c:v>0.12</c:v>
                </c:pt>
              </c:numCache>
            </c:numRef>
          </c:xVal>
          <c:yVal>
            <c:numRef>
              <c:f>Foglio5!$F$6</c:f>
              <c:numCache>
                <c:formatCode>#,##0.00</c:formatCode>
                <c:ptCount val="1"/>
                <c:pt idx="0">
                  <c:v>15807.71</c:v>
                </c:pt>
              </c:numCache>
            </c:numRef>
          </c:yVal>
          <c:bubbleSize>
            <c:numRef>
              <c:f>Foglio5!$D$6</c:f>
              <c:numCache>
                <c:formatCode>General</c:formatCode>
                <c:ptCount val="1"/>
                <c:pt idx="0">
                  <c:v>474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5-F34C-4C61-9B5C-7D49D9BC7210}"/>
            </c:ext>
          </c:extLst>
        </c:ser>
        <c:ser>
          <c:idx val="3"/>
          <c:order val="3"/>
          <c:tx>
            <c:v>Ovaio</c:v>
          </c:tx>
          <c:spPr>
            <a:ln w="3175">
              <a:solidFill>
                <a:schemeClr val="tx1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/>
                      <a:t>Ovaio</a:t>
                    </a:r>
                    <a:r>
                      <a:rPr lang="en-US"/>
                      <a:t>
95 pazienti</a:t>
                    </a:r>
                  </a:p>
                </c:rich>
              </c:tx>
              <c:dLblPos val="l"/>
              <c:showLegendKey val="0"/>
              <c:showVal val="0"/>
              <c:showCatName val="0"/>
              <c:showSerName val="1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34C-4C61-9B5C-7D49D9BC7210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1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Foglio5!$E$7</c:f>
              <c:numCache>
                <c:formatCode>0.00%</c:formatCode>
                <c:ptCount val="1"/>
                <c:pt idx="0">
                  <c:v>0.27800000000000002</c:v>
                </c:pt>
              </c:numCache>
            </c:numRef>
          </c:xVal>
          <c:yVal>
            <c:numRef>
              <c:f>Foglio5!$F$7</c:f>
              <c:numCache>
                <c:formatCode>#,##0.00</c:formatCode>
                <c:ptCount val="1"/>
                <c:pt idx="0">
                  <c:v>19072.61</c:v>
                </c:pt>
              </c:numCache>
            </c:numRef>
          </c:yVal>
          <c:bubbleSize>
            <c:numRef>
              <c:f>Foglio5!$D$7</c:f>
              <c:numCache>
                <c:formatCode>General</c:formatCode>
                <c:ptCount val="1"/>
                <c:pt idx="0">
                  <c:v>95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7-F34C-4C61-9B5C-7D49D9BC7210}"/>
            </c:ext>
          </c:extLst>
        </c:ser>
        <c:ser>
          <c:idx val="4"/>
          <c:order val="4"/>
          <c:tx>
            <c:v>Pancreas</c:v>
          </c:tx>
          <c:spPr>
            <a:ln w="3175">
              <a:solidFill>
                <a:schemeClr val="tx1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/>
                      <a:t>Pancreas</a:t>
                    </a:r>
                    <a:r>
                      <a:rPr lang="en-US"/>
                      <a:t>
83 pazienti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34C-4C61-9B5C-7D49D9BC721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Foglio5!$E$8</c:f>
              <c:numCache>
                <c:formatCode>0.00%</c:formatCode>
                <c:ptCount val="1"/>
                <c:pt idx="0">
                  <c:v>0.38800000000000001</c:v>
                </c:pt>
              </c:numCache>
            </c:numRef>
          </c:xVal>
          <c:yVal>
            <c:numRef>
              <c:f>Foglio5!$F$8</c:f>
              <c:numCache>
                <c:formatCode>#,##0.00</c:formatCode>
                <c:ptCount val="1"/>
                <c:pt idx="0">
                  <c:v>6516.13</c:v>
                </c:pt>
              </c:numCache>
            </c:numRef>
          </c:yVal>
          <c:bubbleSize>
            <c:numRef>
              <c:f>Foglio5!$D$8</c:f>
              <c:numCache>
                <c:formatCode>General</c:formatCode>
                <c:ptCount val="1"/>
                <c:pt idx="0">
                  <c:v>83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9-F34C-4C61-9B5C-7D49D9BC7210}"/>
            </c:ext>
          </c:extLst>
        </c:ser>
        <c:ser>
          <c:idx val="5"/>
          <c:order val="5"/>
          <c:tx>
            <c:v>Polmone</c:v>
          </c:tx>
          <c:spPr>
            <a:ln w="3175">
              <a:solidFill>
                <a:schemeClr val="tx1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/>
                      <a:t>Polmone</a:t>
                    </a:r>
                    <a:r>
                      <a:rPr lang="en-US"/>
                      <a:t>
230 pazienti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34C-4C61-9B5C-7D49D9BC721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1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Foglio5!$E$9</c:f>
              <c:numCache>
                <c:formatCode>0.00%</c:formatCode>
                <c:ptCount val="1"/>
                <c:pt idx="0">
                  <c:v>0.32700000000000001</c:v>
                </c:pt>
              </c:numCache>
            </c:numRef>
          </c:xVal>
          <c:yVal>
            <c:numRef>
              <c:f>Foglio5!$F$9</c:f>
              <c:numCache>
                <c:formatCode>#,##0.00</c:formatCode>
                <c:ptCount val="1"/>
                <c:pt idx="0">
                  <c:v>19707.45</c:v>
                </c:pt>
              </c:numCache>
            </c:numRef>
          </c:yVal>
          <c:bubbleSize>
            <c:numRef>
              <c:f>Foglio5!$D$9</c:f>
              <c:numCache>
                <c:formatCode>General</c:formatCode>
                <c:ptCount val="1"/>
                <c:pt idx="0">
                  <c:v>230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B-F34C-4C61-9B5C-7D49D9BC7210}"/>
            </c:ext>
          </c:extLst>
        </c:ser>
        <c:ser>
          <c:idx val="6"/>
          <c:order val="6"/>
          <c:tx>
            <c:strRef>
              <c:f>Foglio5!$C$10</c:f>
              <c:strCache>
                <c:ptCount val="1"/>
                <c:pt idx="0">
                  <c:v>Prostata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/>
                      <a:t>Prostata</a:t>
                    </a:r>
                    <a:r>
                      <a:rPr lang="en-US"/>
                      <a:t>
403 pazienti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34C-4C61-9B5C-7D49D9BC721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Foglio5!$E$10</c:f>
              <c:numCache>
                <c:formatCode>0.00%</c:formatCode>
                <c:ptCount val="1"/>
                <c:pt idx="0">
                  <c:v>0.42399999999999999</c:v>
                </c:pt>
              </c:numCache>
            </c:numRef>
          </c:xVal>
          <c:yVal>
            <c:numRef>
              <c:f>Foglio5!$F$10</c:f>
              <c:numCache>
                <c:formatCode>#,##0.00</c:formatCode>
                <c:ptCount val="1"/>
                <c:pt idx="0">
                  <c:v>25271.32</c:v>
                </c:pt>
              </c:numCache>
            </c:numRef>
          </c:yVal>
          <c:bubbleSize>
            <c:numRef>
              <c:f>Foglio5!$D$10</c:f>
              <c:numCache>
                <c:formatCode>General</c:formatCode>
                <c:ptCount val="1"/>
                <c:pt idx="0">
                  <c:v>403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D-F34C-4C61-9B5C-7D49D9BC7210}"/>
            </c:ext>
          </c:extLst>
        </c:ser>
        <c:ser>
          <c:idx val="7"/>
          <c:order val="7"/>
          <c:tx>
            <c:strRef>
              <c:f>Foglio5!$C$11</c:f>
              <c:strCache>
                <c:ptCount val="1"/>
                <c:pt idx="0">
                  <c:v>Rene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/>
                      <a:t>Rene</a:t>
                    </a:r>
                    <a:r>
                      <a:rPr lang="en-US"/>
                      <a:t>
229 pazienti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34C-4C61-9B5C-7D49D9BC721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1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Foglio5!$E$11</c:f>
              <c:numCache>
                <c:formatCode>0.00%</c:formatCode>
                <c:ptCount val="1"/>
                <c:pt idx="0">
                  <c:v>0.28499999999999998</c:v>
                </c:pt>
              </c:numCache>
            </c:numRef>
          </c:xVal>
          <c:yVal>
            <c:numRef>
              <c:f>Foglio5!$F$11</c:f>
              <c:numCache>
                <c:formatCode>#,##0.00</c:formatCode>
                <c:ptCount val="1"/>
                <c:pt idx="0">
                  <c:v>34025.949999999997</c:v>
                </c:pt>
              </c:numCache>
            </c:numRef>
          </c:yVal>
          <c:bubbleSize>
            <c:numRef>
              <c:f>Foglio5!$D$11</c:f>
              <c:numCache>
                <c:formatCode>General</c:formatCode>
                <c:ptCount val="1"/>
                <c:pt idx="0">
                  <c:v>229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F-F34C-4C61-9B5C-7D49D9BC7210}"/>
            </c:ext>
          </c:extLst>
        </c:ser>
        <c:ser>
          <c:idx val="8"/>
          <c:order val="8"/>
          <c:tx>
            <c:strRef>
              <c:f>Foglio5!$C$12</c:f>
              <c:strCache>
                <c:ptCount val="1"/>
                <c:pt idx="0">
                  <c:v>Stomaco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/>
                      <a:t>Stomaco</a:t>
                    </a:r>
                    <a:r>
                      <a:rPr lang="en-US"/>
                      <a:t>
73 pazienti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34C-4C61-9B5C-7D49D9BC721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1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Foglio5!$E$12</c:f>
              <c:numCache>
                <c:formatCode>0.00%</c:formatCode>
                <c:ptCount val="1"/>
                <c:pt idx="0">
                  <c:v>0.14199999999999999</c:v>
                </c:pt>
              </c:numCache>
            </c:numRef>
          </c:xVal>
          <c:yVal>
            <c:numRef>
              <c:f>Foglio5!$F$12</c:f>
              <c:numCache>
                <c:formatCode>#,##0.00</c:formatCode>
                <c:ptCount val="1"/>
                <c:pt idx="0">
                  <c:v>18953.849999999999</c:v>
                </c:pt>
              </c:numCache>
            </c:numRef>
          </c:yVal>
          <c:bubbleSize>
            <c:numRef>
              <c:f>Foglio5!$D$12</c:f>
              <c:numCache>
                <c:formatCode>General</c:formatCode>
                <c:ptCount val="1"/>
                <c:pt idx="0">
                  <c:v>73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1-F34C-4C61-9B5C-7D49D9BC7210}"/>
            </c:ext>
          </c:extLst>
        </c:ser>
        <c:ser>
          <c:idx val="9"/>
          <c:order val="9"/>
          <c:tx>
            <c:strRef>
              <c:f>Foglio5!$C$13</c:f>
              <c:strCache>
                <c:ptCount val="1"/>
                <c:pt idx="0">
                  <c:v>Vescica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/>
                      <a:t>Vescica</a:t>
                    </a:r>
                    <a:r>
                      <a:rPr lang="en-US"/>
                      <a:t>
140 pazienti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34C-4C61-9B5C-7D49D9BC721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Foglio5!$E$13</c:f>
              <c:numCache>
                <c:formatCode>0.00%</c:formatCode>
                <c:ptCount val="1"/>
                <c:pt idx="0">
                  <c:v>0.32600000000000001</c:v>
                </c:pt>
              </c:numCache>
            </c:numRef>
          </c:xVal>
          <c:yVal>
            <c:numRef>
              <c:f>Foglio5!$F$13</c:f>
              <c:numCache>
                <c:formatCode>#,##0.00</c:formatCode>
                <c:ptCount val="1"/>
                <c:pt idx="0">
                  <c:v>13821.13</c:v>
                </c:pt>
              </c:numCache>
            </c:numRef>
          </c:yVal>
          <c:bubbleSize>
            <c:numRef>
              <c:f>Foglio5!$D$13</c:f>
              <c:numCache>
                <c:formatCode>General</c:formatCode>
                <c:ptCount val="1"/>
                <c:pt idx="0">
                  <c:v>140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3-F34C-4C61-9B5C-7D49D9BC72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60"/>
        <c:showNegBubbles val="0"/>
        <c:axId val="218665728"/>
        <c:axId val="218667648"/>
      </c:bubbleChart>
      <c:valAx>
        <c:axId val="218665728"/>
        <c:scaling>
          <c:orientation val="minMax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 baseline="0"/>
                </a:pPr>
                <a:r>
                  <a:rPr lang="it-IT" sz="1600" baseline="0"/>
                  <a:t>% pazienti in mobilità passiva</a:t>
                </a:r>
              </a:p>
            </c:rich>
          </c:tx>
          <c:layout>
            <c:manualLayout>
              <c:xMode val="edge"/>
              <c:yMode val="edge"/>
              <c:x val="0.4492202451961681"/>
              <c:y val="0.81138195686950876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 w="34925">
            <a:solidFill>
              <a:schemeClr val="bg1">
                <a:lumMod val="65000"/>
              </a:schemeClr>
            </a:solidFill>
          </a:ln>
        </c:spPr>
        <c:crossAx val="218667648"/>
        <c:crosses val="autoZero"/>
        <c:crossBetween val="midCat"/>
      </c:valAx>
      <c:valAx>
        <c:axId val="218667648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baseline="0"/>
                </a:pPr>
                <a:r>
                  <a:rPr lang="en-US" sz="1600" b="1" baseline="0"/>
                  <a:t>Costo standard per paziente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spPr>
          <a:ln w="34925">
            <a:solidFill>
              <a:schemeClr val="bg1">
                <a:lumMod val="65000"/>
              </a:schemeClr>
            </a:solidFill>
          </a:ln>
        </c:spPr>
        <c:crossAx val="218665728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72793C-44B6-44CA-A8AF-0F60F622D753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t-IT"/>
        </a:p>
      </dgm:t>
    </dgm:pt>
    <dgm:pt modelId="{649A0EF9-CAEC-42A4-9F40-C6BEEBA7B560}">
      <dgm:prSet/>
      <dgm:spPr>
        <a:xfrm>
          <a:off x="1800268" y="0"/>
          <a:ext cx="6623733" cy="1098556"/>
        </a:xfrm>
        <a:prstGeom prst="roundRect">
          <a:avLst>
            <a:gd name="adj" fmla="val 10000"/>
          </a:avLst>
        </a:prstGeom>
        <a:solidFill>
          <a:srgbClr val="1F497D">
            <a:lumMod val="60000"/>
            <a:lumOff val="40000"/>
            <a:alpha val="46000"/>
          </a:srgb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t"/>
        <a:lstStyle/>
        <a:p>
          <a:pPr algn="ctr"/>
          <a:r>
            <a:rPr lang="it-IT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Mission</a:t>
          </a:r>
          <a:endParaRPr lang="it-IT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algn="ctr"/>
          <a:r>
            <a:rPr lang="it-IT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Attuazione di azioni specifiche volte a riorganizzare e razionalizzare l’offerta di prestazioni sanitarie al fine di garantire una più efficiente ed efficace gestione della domanda, oltre ad un’ottima allocazione delle risorse economiche disponibili.</a:t>
          </a:r>
        </a:p>
      </dgm:t>
    </dgm:pt>
    <dgm:pt modelId="{80AC4339-59F4-4F57-B22C-DE09EA2BC052}" type="parTrans" cxnId="{893DB336-3F39-4F1F-AF26-4C1E5A441C08}">
      <dgm:prSet/>
      <dgm:spPr/>
      <dgm:t>
        <a:bodyPr/>
        <a:lstStyle/>
        <a:p>
          <a:pPr algn="ctr"/>
          <a:endParaRPr lang="it-IT"/>
        </a:p>
      </dgm:t>
    </dgm:pt>
    <dgm:pt modelId="{7323DD7C-478B-410D-B18F-BCA7AB7D09F9}" type="sibTrans" cxnId="{893DB336-3F39-4F1F-AF26-4C1E5A441C08}">
      <dgm:prSet/>
      <dgm:spPr/>
      <dgm:t>
        <a:bodyPr/>
        <a:lstStyle/>
        <a:p>
          <a:pPr algn="ctr"/>
          <a:endParaRPr lang="it-IT"/>
        </a:p>
      </dgm:t>
    </dgm:pt>
    <dgm:pt modelId="{55498379-96A7-4DC3-BA18-734A0E6A9CE4}">
      <dgm:prSet/>
      <dgm:spPr>
        <a:xfrm>
          <a:off x="1729613" y="1295438"/>
          <a:ext cx="1589890" cy="894721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  <a:alpha val="40000"/>
          </a:srgb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t"/>
        <a:lstStyle/>
        <a:p>
          <a:pPr algn="ctr"/>
          <a:r>
            <a:rPr lang="it-IT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Area strategica 1  </a:t>
          </a:r>
          <a:r>
            <a:rPr lang="it-IT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Qualità della cura e delle prestazioni sanitarie</a:t>
          </a:r>
        </a:p>
      </dgm:t>
    </dgm:pt>
    <dgm:pt modelId="{74A9E7C3-DEFF-48B7-8191-0DFAA8391C07}" type="parTrans" cxnId="{59074087-729B-4B32-964D-8F57EDD3BDCA}">
      <dgm:prSet/>
      <dgm:spPr/>
      <dgm:t>
        <a:bodyPr/>
        <a:lstStyle/>
        <a:p>
          <a:pPr algn="ctr"/>
          <a:endParaRPr lang="it-IT"/>
        </a:p>
      </dgm:t>
    </dgm:pt>
    <dgm:pt modelId="{2D976B38-63CD-4F1E-ADDC-B041127128DB}" type="sibTrans" cxnId="{59074087-729B-4B32-964D-8F57EDD3BDCA}">
      <dgm:prSet/>
      <dgm:spPr/>
      <dgm:t>
        <a:bodyPr/>
        <a:lstStyle/>
        <a:p>
          <a:pPr algn="ctr"/>
          <a:endParaRPr lang="it-IT"/>
        </a:p>
      </dgm:t>
    </dgm:pt>
    <dgm:pt modelId="{89FA5651-3C13-4245-B115-DF0FCDA2FC90}">
      <dgm:prSet/>
      <dgm:spPr>
        <a:xfrm>
          <a:off x="3453054" y="1295438"/>
          <a:ext cx="1589890" cy="894721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  <a:alpha val="40000"/>
          </a:srgb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t"/>
        <a:lstStyle/>
        <a:p>
          <a:pPr algn="ctr"/>
          <a:r>
            <a:rPr lang="it-IT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Area strategica 2 </a:t>
          </a:r>
          <a:r>
            <a:rPr lang="it-IT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Impiego delle risorse</a:t>
          </a:r>
          <a:endParaRPr lang="it-IT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07A3419-10E6-4D21-B5EB-275FD0C860DE}" type="parTrans" cxnId="{8E9C211F-8CB2-42AC-8F0B-5DE21D021237}">
      <dgm:prSet/>
      <dgm:spPr/>
      <dgm:t>
        <a:bodyPr/>
        <a:lstStyle/>
        <a:p>
          <a:pPr algn="ctr"/>
          <a:endParaRPr lang="it-IT"/>
        </a:p>
      </dgm:t>
    </dgm:pt>
    <dgm:pt modelId="{E399FE7B-C1D8-438F-B1EE-4CD52FAF75F6}" type="sibTrans" cxnId="{8E9C211F-8CB2-42AC-8F0B-5DE21D021237}">
      <dgm:prSet/>
      <dgm:spPr/>
      <dgm:t>
        <a:bodyPr/>
        <a:lstStyle/>
        <a:p>
          <a:pPr algn="ctr"/>
          <a:endParaRPr lang="it-IT"/>
        </a:p>
      </dgm:t>
    </dgm:pt>
    <dgm:pt modelId="{6E97EEAE-13D7-44E2-80F1-019B21EEFDEB}">
      <dgm:prSet/>
      <dgm:spPr>
        <a:xfrm>
          <a:off x="5176495" y="1295438"/>
          <a:ext cx="1589890" cy="894721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  <a:alpha val="40000"/>
          </a:srgb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t"/>
        <a:lstStyle/>
        <a:p>
          <a:pPr algn="ctr"/>
          <a:r>
            <a:rPr lang="it-IT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Area strategica 3 </a:t>
          </a:r>
          <a:r>
            <a:rPr lang="it-IT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Performance della rete</a:t>
          </a:r>
        </a:p>
      </dgm:t>
    </dgm:pt>
    <dgm:pt modelId="{5F619665-EE1B-4BB5-AD55-2321AB3A8FB8}" type="parTrans" cxnId="{7FD104C1-E164-4EDB-8C0F-66131D79DBF4}">
      <dgm:prSet/>
      <dgm:spPr/>
      <dgm:t>
        <a:bodyPr/>
        <a:lstStyle/>
        <a:p>
          <a:pPr algn="ctr"/>
          <a:endParaRPr lang="it-IT"/>
        </a:p>
      </dgm:t>
    </dgm:pt>
    <dgm:pt modelId="{46DE99BB-E274-4E7C-9A8D-E4CBA053CD82}" type="sibTrans" cxnId="{7FD104C1-E164-4EDB-8C0F-66131D79DBF4}">
      <dgm:prSet/>
      <dgm:spPr/>
      <dgm:t>
        <a:bodyPr/>
        <a:lstStyle/>
        <a:p>
          <a:pPr algn="ctr"/>
          <a:endParaRPr lang="it-IT"/>
        </a:p>
      </dgm:t>
    </dgm:pt>
    <dgm:pt modelId="{23A39AF1-8B9E-45F1-8545-ED6E7E76B8FB}">
      <dgm:prSet/>
      <dgm:spPr>
        <a:xfrm>
          <a:off x="6899936" y="1295438"/>
          <a:ext cx="1589890" cy="894721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  <a:alpha val="40000"/>
          </a:srgb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t"/>
        <a:lstStyle/>
        <a:p>
          <a:pPr algn="ctr"/>
          <a:r>
            <a:rPr lang="it-IT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Area strategica 4 </a:t>
          </a:r>
          <a:r>
            <a:rPr lang="it-IT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Ricerca, sviluppo e innovazione</a:t>
          </a:r>
        </a:p>
      </dgm:t>
    </dgm:pt>
    <dgm:pt modelId="{ECD8B059-C453-4618-BB85-2C4361278BBD}" type="parTrans" cxnId="{06642B4E-F5D0-4EFB-B841-1BF16CE5FD03}">
      <dgm:prSet/>
      <dgm:spPr/>
      <dgm:t>
        <a:bodyPr/>
        <a:lstStyle/>
        <a:p>
          <a:pPr algn="ctr"/>
          <a:endParaRPr lang="it-IT"/>
        </a:p>
      </dgm:t>
    </dgm:pt>
    <dgm:pt modelId="{8541D743-D3FD-488C-B332-6B7E01071B02}" type="sibTrans" cxnId="{06642B4E-F5D0-4EFB-B841-1BF16CE5FD03}">
      <dgm:prSet/>
      <dgm:spPr/>
      <dgm:t>
        <a:bodyPr/>
        <a:lstStyle/>
        <a:p>
          <a:pPr algn="ctr"/>
          <a:endParaRPr lang="it-IT"/>
        </a:p>
      </dgm:t>
    </dgm:pt>
    <dgm:pt modelId="{332F3923-2230-46C3-95C4-B7252DD61254}">
      <dgm:prSet/>
      <dgm:spPr>
        <a:xfrm>
          <a:off x="1724430" y="2448274"/>
          <a:ext cx="1589890" cy="2445529"/>
        </a:xfrm>
        <a:prstGeom prst="roundRect">
          <a:avLst>
            <a:gd name="adj" fmla="val 10000"/>
          </a:avLst>
        </a:prstGeom>
        <a:solidFill>
          <a:srgbClr val="1F497D">
            <a:lumMod val="60000"/>
            <a:lumOff val="40000"/>
            <a:alpha val="46000"/>
          </a:srgb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t"/>
        <a:lstStyle/>
        <a:p>
          <a:pPr algn="ctr"/>
          <a:r>
            <a:rPr lang="it-IT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Obiettivi strategici</a:t>
          </a:r>
        </a:p>
        <a:p>
          <a:pPr algn="l"/>
          <a:r>
            <a:rPr lang="it-IT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1.A</a:t>
          </a:r>
          <a:r>
            <a:rPr lang="it-IT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it-IT" b="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Multidisciplinarità</a:t>
          </a:r>
          <a:r>
            <a:rPr lang="it-IT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dell’atto di Presa in Carico</a:t>
          </a:r>
        </a:p>
        <a:p>
          <a:pPr algn="l"/>
          <a:r>
            <a:rPr lang="it-IT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1.B</a:t>
          </a:r>
          <a:r>
            <a:rPr lang="it-IT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it-IT" b="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PDTA</a:t>
          </a:r>
          <a:r>
            <a:rPr lang="it-IT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capaci di continuità assistenziale e interventi adeguati e tempestivi</a:t>
          </a:r>
        </a:p>
        <a:p>
          <a:pPr algn="l"/>
          <a:r>
            <a:rPr lang="it-IT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1.C</a:t>
          </a:r>
          <a:r>
            <a:rPr lang="it-IT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Supporto alle aziende sanitarie in </a:t>
          </a:r>
          <a:r>
            <a:rPr lang="it-IT" b="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organizzazione e gestione dei servizi</a:t>
          </a:r>
        </a:p>
      </dgm:t>
    </dgm:pt>
    <dgm:pt modelId="{16A38B7D-6550-4938-AF54-C1DFBF9AA71A}" type="parTrans" cxnId="{22704C7E-6F48-4BC9-8F98-350A8213052F}">
      <dgm:prSet/>
      <dgm:spPr/>
      <dgm:t>
        <a:bodyPr/>
        <a:lstStyle/>
        <a:p>
          <a:pPr algn="ctr"/>
          <a:endParaRPr lang="it-IT"/>
        </a:p>
      </dgm:t>
    </dgm:pt>
    <dgm:pt modelId="{2855E798-1CAF-4B24-841F-F51C3F531FBA}" type="sibTrans" cxnId="{22704C7E-6F48-4BC9-8F98-350A8213052F}">
      <dgm:prSet/>
      <dgm:spPr/>
      <dgm:t>
        <a:bodyPr/>
        <a:lstStyle/>
        <a:p>
          <a:pPr algn="ctr"/>
          <a:endParaRPr lang="it-IT"/>
        </a:p>
      </dgm:t>
    </dgm:pt>
    <dgm:pt modelId="{E70BE51D-07F4-4E57-87B4-8F8A56653436}">
      <dgm:prSet/>
      <dgm:spPr>
        <a:xfrm>
          <a:off x="3453054" y="2449791"/>
          <a:ext cx="1589890" cy="2445529"/>
        </a:xfrm>
        <a:prstGeom prst="roundRect">
          <a:avLst>
            <a:gd name="adj" fmla="val 10000"/>
          </a:avLst>
        </a:prstGeom>
        <a:solidFill>
          <a:srgbClr val="1F497D">
            <a:lumMod val="60000"/>
            <a:lumOff val="40000"/>
            <a:alpha val="46000"/>
          </a:srgb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t"/>
        <a:lstStyle/>
        <a:p>
          <a:pPr algn="ctr"/>
          <a:r>
            <a:rPr lang="it-IT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Obiettivi strategici</a:t>
          </a:r>
        </a:p>
        <a:p>
          <a:pPr algn="l"/>
          <a:r>
            <a:rPr lang="it-IT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2.A</a:t>
          </a:r>
          <a:r>
            <a:rPr lang="it-IT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Supporto alle aziende sanitarie nell’</a:t>
          </a:r>
          <a:r>
            <a:rPr lang="it-IT" b="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efficientamento</a:t>
          </a:r>
          <a:r>
            <a:rPr lang="it-IT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dei servizi</a:t>
          </a:r>
        </a:p>
        <a:p>
          <a:pPr algn="l"/>
          <a:r>
            <a:rPr lang="it-IT" b="1" i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2.B </a:t>
          </a:r>
          <a:r>
            <a:rPr lang="it-IT" b="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Razionalizzazione </a:t>
          </a:r>
          <a:r>
            <a:rPr lang="it-IT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dell’uso di tecnologia ad alta complessità/costo</a:t>
          </a:r>
        </a:p>
      </dgm:t>
    </dgm:pt>
    <dgm:pt modelId="{F759F93E-8ABC-4475-BDFF-6FEB677798F2}" type="parTrans" cxnId="{61157B46-5BE3-4076-AD90-3633ED00D6EC}">
      <dgm:prSet/>
      <dgm:spPr/>
      <dgm:t>
        <a:bodyPr/>
        <a:lstStyle/>
        <a:p>
          <a:pPr algn="ctr"/>
          <a:endParaRPr lang="it-IT"/>
        </a:p>
      </dgm:t>
    </dgm:pt>
    <dgm:pt modelId="{B0EEBA76-7703-4470-A421-7492F9F6C452}" type="sibTrans" cxnId="{61157B46-5BE3-4076-AD90-3633ED00D6EC}">
      <dgm:prSet/>
      <dgm:spPr/>
      <dgm:t>
        <a:bodyPr/>
        <a:lstStyle/>
        <a:p>
          <a:pPr algn="ctr"/>
          <a:endParaRPr lang="it-IT"/>
        </a:p>
      </dgm:t>
    </dgm:pt>
    <dgm:pt modelId="{608C1EC9-B00F-41BB-970C-283B702BDAC5}">
      <dgm:prSet/>
      <dgm:spPr>
        <a:xfrm>
          <a:off x="6906109" y="2448274"/>
          <a:ext cx="1589890" cy="2445529"/>
        </a:xfrm>
        <a:prstGeom prst="roundRect">
          <a:avLst>
            <a:gd name="adj" fmla="val 10000"/>
          </a:avLst>
        </a:prstGeom>
        <a:solidFill>
          <a:srgbClr val="1F497D">
            <a:lumMod val="60000"/>
            <a:lumOff val="40000"/>
            <a:alpha val="46000"/>
          </a:srgb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t"/>
        <a:lstStyle/>
        <a:p>
          <a:pPr algn="ctr"/>
          <a:r>
            <a:rPr lang="it-IT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Obiettivi strategici</a:t>
          </a:r>
        </a:p>
        <a:p>
          <a:pPr algn="l"/>
          <a:r>
            <a:rPr lang="it-IT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4.A</a:t>
          </a:r>
          <a:r>
            <a:rPr lang="it-IT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it-IT" b="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Inserimento dei pazienti</a:t>
          </a:r>
          <a:r>
            <a:rPr lang="it-IT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in studi clinici e promozione di ricerca e innovazione</a:t>
          </a:r>
        </a:p>
        <a:p>
          <a:pPr algn="l"/>
          <a:r>
            <a:rPr lang="it-IT" b="1" i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4.B</a:t>
          </a:r>
          <a:r>
            <a:rPr lang="it-IT" b="0" i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it-IT" b="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Ricognizione ed adeguamento tecnologico</a:t>
          </a:r>
          <a:r>
            <a:rPr lang="it-IT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delle procedure di documentata efficacia</a:t>
          </a:r>
        </a:p>
      </dgm:t>
    </dgm:pt>
    <dgm:pt modelId="{77DF13E3-9B14-43DC-AE8C-F691D3A194BC}" type="parTrans" cxnId="{7EF405C5-C6BC-411F-B6C3-1D00BCE9929E}">
      <dgm:prSet/>
      <dgm:spPr/>
      <dgm:t>
        <a:bodyPr/>
        <a:lstStyle/>
        <a:p>
          <a:pPr algn="ctr"/>
          <a:endParaRPr lang="it-IT"/>
        </a:p>
      </dgm:t>
    </dgm:pt>
    <dgm:pt modelId="{06C8B1A7-B07B-4607-80C7-1ECBA004C7FD}" type="sibTrans" cxnId="{7EF405C5-C6BC-411F-B6C3-1D00BCE9929E}">
      <dgm:prSet/>
      <dgm:spPr/>
      <dgm:t>
        <a:bodyPr/>
        <a:lstStyle/>
        <a:p>
          <a:pPr algn="ctr"/>
          <a:endParaRPr lang="it-IT"/>
        </a:p>
      </dgm:t>
    </dgm:pt>
    <dgm:pt modelId="{EDBCF4BB-117E-491A-8335-A153E6B4C1E7}">
      <dgm:prSet/>
      <dgm:spPr>
        <a:xfrm>
          <a:off x="5184111" y="2448274"/>
          <a:ext cx="1589890" cy="2445529"/>
        </a:xfrm>
        <a:prstGeom prst="roundRect">
          <a:avLst>
            <a:gd name="adj" fmla="val 10000"/>
          </a:avLst>
        </a:prstGeom>
        <a:solidFill>
          <a:srgbClr val="1F497D">
            <a:lumMod val="60000"/>
            <a:lumOff val="40000"/>
            <a:alpha val="46000"/>
          </a:srgb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t"/>
        <a:lstStyle/>
        <a:p>
          <a:pPr algn="ctr"/>
          <a:r>
            <a:rPr lang="it-IT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Obiettivi strategici</a:t>
          </a:r>
        </a:p>
        <a:p>
          <a:pPr algn="l"/>
          <a:r>
            <a:rPr lang="it-IT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3.A</a:t>
          </a:r>
          <a:r>
            <a:rPr lang="it-IT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it-IT" b="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Condivisione</a:t>
          </a:r>
          <a:r>
            <a:rPr lang="it-IT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it-IT" b="0" i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degli strumenti utilizzati in assistenza oncologica</a:t>
          </a:r>
        </a:p>
        <a:p>
          <a:pPr algn="l"/>
          <a:r>
            <a:rPr lang="it-IT" b="1" i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3.B </a:t>
          </a:r>
          <a:r>
            <a:rPr lang="it-IT" b="0" i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it-IT" b="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Scambio di informazioni</a:t>
          </a:r>
        </a:p>
        <a:p>
          <a:pPr algn="l"/>
          <a:r>
            <a:rPr lang="it-IT" b="1" i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3.C</a:t>
          </a:r>
          <a:r>
            <a:rPr lang="it-IT" b="0" i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C</a:t>
          </a:r>
          <a:r>
            <a:rPr lang="it-IT" b="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oordinamento </a:t>
          </a:r>
          <a:r>
            <a:rPr lang="it-IT" b="0" i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di professionalità e istituzioni coinvolte</a:t>
          </a:r>
          <a:endParaRPr lang="it-IT" b="1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3BF6D9F-E1BC-4245-A6A0-530DD7776144}" type="parTrans" cxnId="{2DA3ACD5-F20C-4D1E-B3EE-6880E06D47E2}">
      <dgm:prSet/>
      <dgm:spPr/>
      <dgm:t>
        <a:bodyPr/>
        <a:lstStyle/>
        <a:p>
          <a:pPr algn="ctr"/>
          <a:endParaRPr lang="it-IT"/>
        </a:p>
      </dgm:t>
    </dgm:pt>
    <dgm:pt modelId="{B3F61FDF-F346-450F-8F81-2CAEC2854DFC}" type="sibTrans" cxnId="{2DA3ACD5-F20C-4D1E-B3EE-6880E06D47E2}">
      <dgm:prSet/>
      <dgm:spPr/>
      <dgm:t>
        <a:bodyPr/>
        <a:lstStyle/>
        <a:p>
          <a:pPr algn="ctr"/>
          <a:endParaRPr lang="it-IT"/>
        </a:p>
      </dgm:t>
    </dgm:pt>
    <dgm:pt modelId="{2F3CEFD5-D716-4A78-ADCF-7AA9A0C856EA}">
      <dgm:prSet/>
      <dgm:spPr>
        <a:xfrm>
          <a:off x="0" y="2448274"/>
          <a:ext cx="1558219" cy="2038813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  <a:alpha val="40000"/>
          </a:srgb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it-IT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Scenario</a:t>
          </a:r>
        </a:p>
      </dgm:t>
    </dgm:pt>
    <dgm:pt modelId="{0B8C65CD-F943-44DE-939F-457D64C3E569}" type="parTrans" cxnId="{0853A36A-00C3-4CE8-B943-4080444A15D0}">
      <dgm:prSet/>
      <dgm:spPr/>
      <dgm:t>
        <a:bodyPr/>
        <a:lstStyle/>
        <a:p>
          <a:endParaRPr lang="it-IT"/>
        </a:p>
      </dgm:t>
    </dgm:pt>
    <dgm:pt modelId="{5B867BBE-0DC9-44AF-8C1A-FAC3F6CC626D}" type="sibTrans" cxnId="{0853A36A-00C3-4CE8-B943-4080444A15D0}">
      <dgm:prSet/>
      <dgm:spPr/>
      <dgm:t>
        <a:bodyPr/>
        <a:lstStyle/>
        <a:p>
          <a:endParaRPr lang="it-IT"/>
        </a:p>
      </dgm:t>
    </dgm:pt>
    <dgm:pt modelId="{DD62ABC3-A639-4827-A270-ACCC83DDB79C}" type="pres">
      <dgm:prSet presAssocID="{4572793C-44B6-44CA-A8AF-0F60F622D75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256FFE0-15CB-498D-95DF-E5877F356359}" type="pres">
      <dgm:prSet presAssocID="{649A0EF9-CAEC-42A4-9F40-C6BEEBA7B560}" presName="vertOne" presStyleCnt="0"/>
      <dgm:spPr/>
    </dgm:pt>
    <dgm:pt modelId="{17F74A87-565E-4B46-8337-F783FF83FE29}" type="pres">
      <dgm:prSet presAssocID="{649A0EF9-CAEC-42A4-9F40-C6BEEBA7B560}" presName="txOne" presStyleLbl="node0" presStyleIdx="0" presStyleCnt="1" custScaleX="77924" custScaleY="44921" custLinFactNeighborX="10166" custLinFactNeighborY="-1132">
        <dgm:presLayoutVars>
          <dgm:chPref val="3"/>
        </dgm:presLayoutVars>
      </dgm:prSet>
      <dgm:spPr/>
    </dgm:pt>
    <dgm:pt modelId="{0DFECA6B-A559-4046-9CD6-3BE776EAAAB1}" type="pres">
      <dgm:prSet presAssocID="{649A0EF9-CAEC-42A4-9F40-C6BEEBA7B560}" presName="parTransOne" presStyleCnt="0"/>
      <dgm:spPr/>
    </dgm:pt>
    <dgm:pt modelId="{925E69B0-CDDE-4A94-9EC6-99807057CD49}" type="pres">
      <dgm:prSet presAssocID="{649A0EF9-CAEC-42A4-9F40-C6BEEBA7B560}" presName="horzOne" presStyleCnt="0"/>
      <dgm:spPr/>
    </dgm:pt>
    <dgm:pt modelId="{89B6D0D3-9B55-41F2-ADCC-A488ABF1E16B}" type="pres">
      <dgm:prSet presAssocID="{2F3CEFD5-D716-4A78-ADCF-7AA9A0C856EA}" presName="vertTwo" presStyleCnt="0"/>
      <dgm:spPr/>
    </dgm:pt>
    <dgm:pt modelId="{94144390-223F-4D8D-A26C-0BAE5B4AC8C3}" type="pres">
      <dgm:prSet presAssocID="{2F3CEFD5-D716-4A78-ADCF-7AA9A0C856EA}" presName="txTwo" presStyleLbl="node2" presStyleIdx="0" presStyleCnt="5" custScaleX="98008" custScaleY="83369" custLinFactY="39180" custLinFactNeighborX="-1762" custLinFactNeighborY="100000">
        <dgm:presLayoutVars>
          <dgm:chPref val="3"/>
        </dgm:presLayoutVars>
      </dgm:prSet>
      <dgm:spPr/>
    </dgm:pt>
    <dgm:pt modelId="{4A998506-687F-45AB-A69B-419E59931BCB}" type="pres">
      <dgm:prSet presAssocID="{2F3CEFD5-D716-4A78-ADCF-7AA9A0C856EA}" presName="parTransTwo" presStyleCnt="0"/>
      <dgm:spPr/>
    </dgm:pt>
    <dgm:pt modelId="{ECF72755-ACD5-4BC1-8ABE-6EB38D8081AF}" type="pres">
      <dgm:prSet presAssocID="{2F3CEFD5-D716-4A78-ADCF-7AA9A0C856EA}" presName="horzTwo" presStyleCnt="0"/>
      <dgm:spPr/>
    </dgm:pt>
    <dgm:pt modelId="{CCDBA1EB-2C0C-413D-838B-88C940ED401F}" type="pres">
      <dgm:prSet presAssocID="{332F3923-2230-46C3-95C4-B7252DD61254}" presName="vertThree" presStyleCnt="0"/>
      <dgm:spPr/>
    </dgm:pt>
    <dgm:pt modelId="{9C001812-8D05-40BE-9D05-CDD322C4271F}" type="pres">
      <dgm:prSet presAssocID="{332F3923-2230-46C3-95C4-B7252DD61254}" presName="txThree" presStyleLbl="node3" presStyleIdx="0" presStyleCnt="4" custLinFactX="8074" custLinFactNeighborX="100000" custLinFactNeighborY="-44189">
        <dgm:presLayoutVars>
          <dgm:chPref val="3"/>
        </dgm:presLayoutVars>
      </dgm:prSet>
      <dgm:spPr/>
    </dgm:pt>
    <dgm:pt modelId="{7D9FCA9F-CEB1-4A51-91CD-20BA065567C6}" type="pres">
      <dgm:prSet presAssocID="{332F3923-2230-46C3-95C4-B7252DD61254}" presName="horzThree" presStyleCnt="0"/>
      <dgm:spPr/>
    </dgm:pt>
    <dgm:pt modelId="{265AECF9-8588-4F72-88F9-C09E67FE6826}" type="pres">
      <dgm:prSet presAssocID="{5B867BBE-0DC9-44AF-8C1A-FAC3F6CC626D}" presName="sibSpaceTwo" presStyleCnt="0"/>
      <dgm:spPr/>
    </dgm:pt>
    <dgm:pt modelId="{1820930B-7CD6-4102-9C31-E7ED9A4168C2}" type="pres">
      <dgm:prSet presAssocID="{55498379-96A7-4DC3-BA18-734A0E6A9CE4}" presName="vertTwo" presStyleCnt="0"/>
      <dgm:spPr/>
    </dgm:pt>
    <dgm:pt modelId="{1C6537AB-5F58-4233-BD7B-DBEC9D4C929D}" type="pres">
      <dgm:prSet presAssocID="{55498379-96A7-4DC3-BA18-734A0E6A9CE4}" presName="txTwo" presStyleLbl="node2" presStyleIdx="1" presStyleCnt="5" custScaleY="36586">
        <dgm:presLayoutVars>
          <dgm:chPref val="3"/>
        </dgm:presLayoutVars>
      </dgm:prSet>
      <dgm:spPr/>
    </dgm:pt>
    <dgm:pt modelId="{31E2464B-D29E-4DB2-8B2B-BF65E80BDCBB}" type="pres">
      <dgm:prSet presAssocID="{55498379-96A7-4DC3-BA18-734A0E6A9CE4}" presName="horzTwo" presStyleCnt="0"/>
      <dgm:spPr/>
    </dgm:pt>
    <dgm:pt modelId="{4A79F357-5782-4A55-988F-B84C7930E781}" type="pres">
      <dgm:prSet presAssocID="{2D976B38-63CD-4F1E-ADDC-B041127128DB}" presName="sibSpaceTwo" presStyleCnt="0"/>
      <dgm:spPr/>
    </dgm:pt>
    <dgm:pt modelId="{81F6D139-A514-4A1F-B7A8-867BF888AA21}" type="pres">
      <dgm:prSet presAssocID="{89FA5651-3C13-4245-B115-DF0FCDA2FC90}" presName="vertTwo" presStyleCnt="0"/>
      <dgm:spPr/>
    </dgm:pt>
    <dgm:pt modelId="{C42B1F19-30F0-47F9-B6A3-E2FCD470211A}" type="pres">
      <dgm:prSet presAssocID="{89FA5651-3C13-4245-B115-DF0FCDA2FC90}" presName="txTwo" presStyleLbl="node2" presStyleIdx="2" presStyleCnt="5" custScaleY="36586">
        <dgm:presLayoutVars>
          <dgm:chPref val="3"/>
        </dgm:presLayoutVars>
      </dgm:prSet>
      <dgm:spPr/>
    </dgm:pt>
    <dgm:pt modelId="{B46799B6-DCCC-4403-93F3-DF727CF6A18C}" type="pres">
      <dgm:prSet presAssocID="{89FA5651-3C13-4245-B115-DF0FCDA2FC90}" presName="parTransTwo" presStyleCnt="0"/>
      <dgm:spPr/>
    </dgm:pt>
    <dgm:pt modelId="{0EB133FD-3BC0-4389-8E46-3442B0537E37}" type="pres">
      <dgm:prSet presAssocID="{89FA5651-3C13-4245-B115-DF0FCDA2FC90}" presName="horzTwo" presStyleCnt="0"/>
      <dgm:spPr/>
    </dgm:pt>
    <dgm:pt modelId="{5E3B1FB9-8AAC-4EC0-87B0-21AAEDD80EE9}" type="pres">
      <dgm:prSet presAssocID="{E70BE51D-07F4-4E57-87B4-8F8A56653436}" presName="vertThree" presStyleCnt="0"/>
      <dgm:spPr/>
    </dgm:pt>
    <dgm:pt modelId="{B58FBCB9-3AD0-4EB6-921C-7161AF55DF02}" type="pres">
      <dgm:prSet presAssocID="{E70BE51D-07F4-4E57-87B4-8F8A56653436}" presName="txThree" presStyleLbl="node3" presStyleIdx="1" presStyleCnt="4" custLinFactNeighborY="2656">
        <dgm:presLayoutVars>
          <dgm:chPref val="3"/>
        </dgm:presLayoutVars>
      </dgm:prSet>
      <dgm:spPr/>
    </dgm:pt>
    <dgm:pt modelId="{081C3EF0-CF0A-4C79-93BA-EF25C203B443}" type="pres">
      <dgm:prSet presAssocID="{E70BE51D-07F4-4E57-87B4-8F8A56653436}" presName="horzThree" presStyleCnt="0"/>
      <dgm:spPr/>
    </dgm:pt>
    <dgm:pt modelId="{C4CC15D1-AB6F-4272-8B6A-ED66C6169FED}" type="pres">
      <dgm:prSet presAssocID="{E399FE7B-C1D8-438F-B1EE-4CD52FAF75F6}" presName="sibSpaceTwo" presStyleCnt="0"/>
      <dgm:spPr/>
    </dgm:pt>
    <dgm:pt modelId="{482026D5-D5F3-4DB2-999C-E031B474C8D7}" type="pres">
      <dgm:prSet presAssocID="{6E97EEAE-13D7-44E2-80F1-019B21EEFDEB}" presName="vertTwo" presStyleCnt="0"/>
      <dgm:spPr/>
    </dgm:pt>
    <dgm:pt modelId="{18FC3714-5090-4297-89B2-39925D6243BB}" type="pres">
      <dgm:prSet presAssocID="{6E97EEAE-13D7-44E2-80F1-019B21EEFDEB}" presName="txTwo" presStyleLbl="node2" presStyleIdx="3" presStyleCnt="5" custScaleY="36586">
        <dgm:presLayoutVars>
          <dgm:chPref val="3"/>
        </dgm:presLayoutVars>
      </dgm:prSet>
      <dgm:spPr/>
    </dgm:pt>
    <dgm:pt modelId="{A3459FA9-CB3C-4C11-B926-4B5E33B715CA}" type="pres">
      <dgm:prSet presAssocID="{6E97EEAE-13D7-44E2-80F1-019B21EEFDEB}" presName="parTransTwo" presStyleCnt="0"/>
      <dgm:spPr/>
    </dgm:pt>
    <dgm:pt modelId="{0F325CA0-EE07-4E0D-8283-971EB61E8C0F}" type="pres">
      <dgm:prSet presAssocID="{6E97EEAE-13D7-44E2-80F1-019B21EEFDEB}" presName="horzTwo" presStyleCnt="0"/>
      <dgm:spPr/>
    </dgm:pt>
    <dgm:pt modelId="{3C912622-3871-4FF1-AA72-DCA017358706}" type="pres">
      <dgm:prSet presAssocID="{EDBCF4BB-117E-491A-8335-A153E6B4C1E7}" presName="vertThree" presStyleCnt="0"/>
      <dgm:spPr/>
    </dgm:pt>
    <dgm:pt modelId="{198C4EC2-9C56-48AE-ABDC-D1D74B30DA90}" type="pres">
      <dgm:prSet presAssocID="{EDBCF4BB-117E-491A-8335-A153E6B4C1E7}" presName="txThree" presStyleLbl="node3" presStyleIdx="2" presStyleCnt="4" custLinFactNeighborX="479" custLinFactNeighborY="2594">
        <dgm:presLayoutVars>
          <dgm:chPref val="3"/>
        </dgm:presLayoutVars>
      </dgm:prSet>
      <dgm:spPr/>
    </dgm:pt>
    <dgm:pt modelId="{A98D2486-6D72-4E81-8094-12D5B6BEE92B}" type="pres">
      <dgm:prSet presAssocID="{EDBCF4BB-117E-491A-8335-A153E6B4C1E7}" presName="horzThree" presStyleCnt="0"/>
      <dgm:spPr/>
    </dgm:pt>
    <dgm:pt modelId="{56486B4C-04F7-412D-8013-32FCEE592B63}" type="pres">
      <dgm:prSet presAssocID="{46DE99BB-E274-4E7C-9A8D-E4CBA053CD82}" presName="sibSpaceTwo" presStyleCnt="0"/>
      <dgm:spPr/>
    </dgm:pt>
    <dgm:pt modelId="{046A88EA-4B76-4E02-9015-50A856B75CEA}" type="pres">
      <dgm:prSet presAssocID="{23A39AF1-8B9E-45F1-8545-ED6E7E76B8FB}" presName="vertTwo" presStyleCnt="0"/>
      <dgm:spPr/>
    </dgm:pt>
    <dgm:pt modelId="{A7C40523-0D0C-4DAB-9600-897966524B66}" type="pres">
      <dgm:prSet presAssocID="{23A39AF1-8B9E-45F1-8545-ED6E7E76B8FB}" presName="txTwo" presStyleLbl="node2" presStyleIdx="4" presStyleCnt="5" custScaleY="36586">
        <dgm:presLayoutVars>
          <dgm:chPref val="3"/>
        </dgm:presLayoutVars>
      </dgm:prSet>
      <dgm:spPr/>
    </dgm:pt>
    <dgm:pt modelId="{0963142C-879B-4D7C-BC30-6DA35D1F6DE7}" type="pres">
      <dgm:prSet presAssocID="{23A39AF1-8B9E-45F1-8545-ED6E7E76B8FB}" presName="parTransTwo" presStyleCnt="0"/>
      <dgm:spPr/>
    </dgm:pt>
    <dgm:pt modelId="{844D3B0E-DD7F-4EC9-8137-24A2C60939C0}" type="pres">
      <dgm:prSet presAssocID="{23A39AF1-8B9E-45F1-8545-ED6E7E76B8FB}" presName="horzTwo" presStyleCnt="0"/>
      <dgm:spPr/>
    </dgm:pt>
    <dgm:pt modelId="{5267C2CB-6327-4B48-9B55-D4CBB66DA9C4}" type="pres">
      <dgm:prSet presAssocID="{608C1EC9-B00F-41BB-970C-283B702BDAC5}" presName="vertThree" presStyleCnt="0"/>
      <dgm:spPr/>
    </dgm:pt>
    <dgm:pt modelId="{2114D1BF-0EBD-439E-A5C7-1AB22D1C91D8}" type="pres">
      <dgm:prSet presAssocID="{608C1EC9-B00F-41BB-970C-283B702BDAC5}" presName="txThree" presStyleLbl="node3" presStyleIdx="3" presStyleCnt="4" custLinFactNeighborX="777" custLinFactNeighborY="2594">
        <dgm:presLayoutVars>
          <dgm:chPref val="3"/>
        </dgm:presLayoutVars>
      </dgm:prSet>
      <dgm:spPr/>
    </dgm:pt>
    <dgm:pt modelId="{87DB159A-5A90-4806-B90E-B4B018A88280}" type="pres">
      <dgm:prSet presAssocID="{608C1EC9-B00F-41BB-970C-283B702BDAC5}" presName="horzThree" presStyleCnt="0"/>
      <dgm:spPr/>
    </dgm:pt>
  </dgm:ptLst>
  <dgm:cxnLst>
    <dgm:cxn modelId="{29B4E10F-6D8D-43F6-BB99-944BE200C247}" type="presOf" srcId="{332F3923-2230-46C3-95C4-B7252DD61254}" destId="{9C001812-8D05-40BE-9D05-CDD322C4271F}" srcOrd="0" destOrd="0" presId="urn:microsoft.com/office/officeart/2005/8/layout/hierarchy4"/>
    <dgm:cxn modelId="{FFBF8414-D944-4792-9F84-6ED5C26769ED}" type="presOf" srcId="{2F3CEFD5-D716-4A78-ADCF-7AA9A0C856EA}" destId="{94144390-223F-4D8D-A26C-0BAE5B4AC8C3}" srcOrd="0" destOrd="0" presId="urn:microsoft.com/office/officeart/2005/8/layout/hierarchy4"/>
    <dgm:cxn modelId="{8E9C211F-8CB2-42AC-8F0B-5DE21D021237}" srcId="{649A0EF9-CAEC-42A4-9F40-C6BEEBA7B560}" destId="{89FA5651-3C13-4245-B115-DF0FCDA2FC90}" srcOrd="2" destOrd="0" parTransId="{807A3419-10E6-4D21-B5EB-275FD0C860DE}" sibTransId="{E399FE7B-C1D8-438F-B1EE-4CD52FAF75F6}"/>
    <dgm:cxn modelId="{F2DA892D-3617-4625-AAD4-0CEBE8631281}" type="presOf" srcId="{23A39AF1-8B9E-45F1-8545-ED6E7E76B8FB}" destId="{A7C40523-0D0C-4DAB-9600-897966524B66}" srcOrd="0" destOrd="0" presId="urn:microsoft.com/office/officeart/2005/8/layout/hierarchy4"/>
    <dgm:cxn modelId="{893DB336-3F39-4F1F-AF26-4C1E5A441C08}" srcId="{4572793C-44B6-44CA-A8AF-0F60F622D753}" destId="{649A0EF9-CAEC-42A4-9F40-C6BEEBA7B560}" srcOrd="0" destOrd="0" parTransId="{80AC4339-59F4-4F57-B22C-DE09EA2BC052}" sibTransId="{7323DD7C-478B-410D-B18F-BCA7AB7D09F9}"/>
    <dgm:cxn modelId="{FA03A144-5315-499F-BA84-4CCBF3756A20}" type="presOf" srcId="{4572793C-44B6-44CA-A8AF-0F60F622D753}" destId="{DD62ABC3-A639-4827-A270-ACCC83DDB79C}" srcOrd="0" destOrd="0" presId="urn:microsoft.com/office/officeart/2005/8/layout/hierarchy4"/>
    <dgm:cxn modelId="{61157B46-5BE3-4076-AD90-3633ED00D6EC}" srcId="{89FA5651-3C13-4245-B115-DF0FCDA2FC90}" destId="{E70BE51D-07F4-4E57-87B4-8F8A56653436}" srcOrd="0" destOrd="0" parTransId="{F759F93E-8ABC-4475-BDFF-6FEB677798F2}" sibTransId="{B0EEBA76-7703-4470-A421-7492F9F6C452}"/>
    <dgm:cxn modelId="{0853A36A-00C3-4CE8-B943-4080444A15D0}" srcId="{649A0EF9-CAEC-42A4-9F40-C6BEEBA7B560}" destId="{2F3CEFD5-D716-4A78-ADCF-7AA9A0C856EA}" srcOrd="0" destOrd="0" parTransId="{0B8C65CD-F943-44DE-939F-457D64C3E569}" sibTransId="{5B867BBE-0DC9-44AF-8C1A-FAC3F6CC626D}"/>
    <dgm:cxn modelId="{CF619A4D-E5AD-4E07-9E7F-FE3C9A346050}" type="presOf" srcId="{E70BE51D-07F4-4E57-87B4-8F8A56653436}" destId="{B58FBCB9-3AD0-4EB6-921C-7161AF55DF02}" srcOrd="0" destOrd="0" presId="urn:microsoft.com/office/officeart/2005/8/layout/hierarchy4"/>
    <dgm:cxn modelId="{06642B4E-F5D0-4EFB-B841-1BF16CE5FD03}" srcId="{649A0EF9-CAEC-42A4-9F40-C6BEEBA7B560}" destId="{23A39AF1-8B9E-45F1-8545-ED6E7E76B8FB}" srcOrd="4" destOrd="0" parTransId="{ECD8B059-C453-4618-BB85-2C4361278BBD}" sibTransId="{8541D743-D3FD-488C-B332-6B7E01071B02}"/>
    <dgm:cxn modelId="{3C7CF950-572D-47A0-B80A-E07E0F536E83}" type="presOf" srcId="{55498379-96A7-4DC3-BA18-734A0E6A9CE4}" destId="{1C6537AB-5F58-4233-BD7B-DBEC9D4C929D}" srcOrd="0" destOrd="0" presId="urn:microsoft.com/office/officeart/2005/8/layout/hierarchy4"/>
    <dgm:cxn modelId="{963C6659-5EAF-4F86-A8E1-D6D7973C0996}" type="presOf" srcId="{89FA5651-3C13-4245-B115-DF0FCDA2FC90}" destId="{C42B1F19-30F0-47F9-B6A3-E2FCD470211A}" srcOrd="0" destOrd="0" presId="urn:microsoft.com/office/officeart/2005/8/layout/hierarchy4"/>
    <dgm:cxn modelId="{22704C7E-6F48-4BC9-8F98-350A8213052F}" srcId="{2F3CEFD5-D716-4A78-ADCF-7AA9A0C856EA}" destId="{332F3923-2230-46C3-95C4-B7252DD61254}" srcOrd="0" destOrd="0" parTransId="{16A38B7D-6550-4938-AF54-C1DFBF9AA71A}" sibTransId="{2855E798-1CAF-4B24-841F-F51C3F531FBA}"/>
    <dgm:cxn modelId="{65C59480-8D55-4EBF-AEE3-9696B16627C4}" type="presOf" srcId="{649A0EF9-CAEC-42A4-9F40-C6BEEBA7B560}" destId="{17F74A87-565E-4B46-8337-F783FF83FE29}" srcOrd="0" destOrd="0" presId="urn:microsoft.com/office/officeart/2005/8/layout/hierarchy4"/>
    <dgm:cxn modelId="{59074087-729B-4B32-964D-8F57EDD3BDCA}" srcId="{649A0EF9-CAEC-42A4-9F40-C6BEEBA7B560}" destId="{55498379-96A7-4DC3-BA18-734A0E6A9CE4}" srcOrd="1" destOrd="0" parTransId="{74A9E7C3-DEFF-48B7-8191-0DFAA8391C07}" sibTransId="{2D976B38-63CD-4F1E-ADDC-B041127128DB}"/>
    <dgm:cxn modelId="{0FBBC1BF-1AA4-46FF-9312-F1FED9FF412E}" type="presOf" srcId="{6E97EEAE-13D7-44E2-80F1-019B21EEFDEB}" destId="{18FC3714-5090-4297-89B2-39925D6243BB}" srcOrd="0" destOrd="0" presId="urn:microsoft.com/office/officeart/2005/8/layout/hierarchy4"/>
    <dgm:cxn modelId="{7FD104C1-E164-4EDB-8C0F-66131D79DBF4}" srcId="{649A0EF9-CAEC-42A4-9F40-C6BEEBA7B560}" destId="{6E97EEAE-13D7-44E2-80F1-019B21EEFDEB}" srcOrd="3" destOrd="0" parTransId="{5F619665-EE1B-4BB5-AD55-2321AB3A8FB8}" sibTransId="{46DE99BB-E274-4E7C-9A8D-E4CBA053CD82}"/>
    <dgm:cxn modelId="{7EF405C5-C6BC-411F-B6C3-1D00BCE9929E}" srcId="{23A39AF1-8B9E-45F1-8545-ED6E7E76B8FB}" destId="{608C1EC9-B00F-41BB-970C-283B702BDAC5}" srcOrd="0" destOrd="0" parTransId="{77DF13E3-9B14-43DC-AE8C-F691D3A194BC}" sibTransId="{06C8B1A7-B07B-4607-80C7-1ECBA004C7FD}"/>
    <dgm:cxn modelId="{2DA3ACD5-F20C-4D1E-B3EE-6880E06D47E2}" srcId="{6E97EEAE-13D7-44E2-80F1-019B21EEFDEB}" destId="{EDBCF4BB-117E-491A-8335-A153E6B4C1E7}" srcOrd="0" destOrd="0" parTransId="{E3BF6D9F-E1BC-4245-A6A0-530DD7776144}" sibTransId="{B3F61FDF-F346-450F-8F81-2CAEC2854DFC}"/>
    <dgm:cxn modelId="{27E366D9-88EB-40D3-B1A9-19193D3D73CE}" type="presOf" srcId="{608C1EC9-B00F-41BB-970C-283B702BDAC5}" destId="{2114D1BF-0EBD-439E-A5C7-1AB22D1C91D8}" srcOrd="0" destOrd="0" presId="urn:microsoft.com/office/officeart/2005/8/layout/hierarchy4"/>
    <dgm:cxn modelId="{04CA8AF4-5DE3-421E-A036-96B8EA306B21}" type="presOf" srcId="{EDBCF4BB-117E-491A-8335-A153E6B4C1E7}" destId="{198C4EC2-9C56-48AE-ABDC-D1D74B30DA90}" srcOrd="0" destOrd="0" presId="urn:microsoft.com/office/officeart/2005/8/layout/hierarchy4"/>
    <dgm:cxn modelId="{57FA6856-653A-4E9F-8AAF-A36BAEEFB6CD}" type="presParOf" srcId="{DD62ABC3-A639-4827-A270-ACCC83DDB79C}" destId="{C256FFE0-15CB-498D-95DF-E5877F356359}" srcOrd="0" destOrd="0" presId="urn:microsoft.com/office/officeart/2005/8/layout/hierarchy4"/>
    <dgm:cxn modelId="{B16CB8E6-223C-49B3-B672-E852BCD84C40}" type="presParOf" srcId="{C256FFE0-15CB-498D-95DF-E5877F356359}" destId="{17F74A87-565E-4B46-8337-F783FF83FE29}" srcOrd="0" destOrd="0" presId="urn:microsoft.com/office/officeart/2005/8/layout/hierarchy4"/>
    <dgm:cxn modelId="{ED2F46A1-ECA8-43E2-AEE7-DC7DE1E0E104}" type="presParOf" srcId="{C256FFE0-15CB-498D-95DF-E5877F356359}" destId="{0DFECA6B-A559-4046-9CD6-3BE776EAAAB1}" srcOrd="1" destOrd="0" presId="urn:microsoft.com/office/officeart/2005/8/layout/hierarchy4"/>
    <dgm:cxn modelId="{29FC7326-31C1-4FC5-83AB-10243EAC36C8}" type="presParOf" srcId="{C256FFE0-15CB-498D-95DF-E5877F356359}" destId="{925E69B0-CDDE-4A94-9EC6-99807057CD49}" srcOrd="2" destOrd="0" presId="urn:microsoft.com/office/officeart/2005/8/layout/hierarchy4"/>
    <dgm:cxn modelId="{4F3BD604-D070-44B3-9B2A-34E6E3BE9FC9}" type="presParOf" srcId="{925E69B0-CDDE-4A94-9EC6-99807057CD49}" destId="{89B6D0D3-9B55-41F2-ADCC-A488ABF1E16B}" srcOrd="0" destOrd="0" presId="urn:microsoft.com/office/officeart/2005/8/layout/hierarchy4"/>
    <dgm:cxn modelId="{76A53060-E48D-49BE-BEBC-62DF454D6BE2}" type="presParOf" srcId="{89B6D0D3-9B55-41F2-ADCC-A488ABF1E16B}" destId="{94144390-223F-4D8D-A26C-0BAE5B4AC8C3}" srcOrd="0" destOrd="0" presId="urn:microsoft.com/office/officeart/2005/8/layout/hierarchy4"/>
    <dgm:cxn modelId="{AEA69D6F-3625-4112-9AE2-BB63C5407CDE}" type="presParOf" srcId="{89B6D0D3-9B55-41F2-ADCC-A488ABF1E16B}" destId="{4A998506-687F-45AB-A69B-419E59931BCB}" srcOrd="1" destOrd="0" presId="urn:microsoft.com/office/officeart/2005/8/layout/hierarchy4"/>
    <dgm:cxn modelId="{C51B5D2F-8579-4279-8E06-D3DF3BBA91D7}" type="presParOf" srcId="{89B6D0D3-9B55-41F2-ADCC-A488ABF1E16B}" destId="{ECF72755-ACD5-4BC1-8ABE-6EB38D8081AF}" srcOrd="2" destOrd="0" presId="urn:microsoft.com/office/officeart/2005/8/layout/hierarchy4"/>
    <dgm:cxn modelId="{DCA276C1-C3B2-4136-9361-19C006737174}" type="presParOf" srcId="{ECF72755-ACD5-4BC1-8ABE-6EB38D8081AF}" destId="{CCDBA1EB-2C0C-413D-838B-88C940ED401F}" srcOrd="0" destOrd="0" presId="urn:microsoft.com/office/officeart/2005/8/layout/hierarchy4"/>
    <dgm:cxn modelId="{415091DB-4EDF-416D-8E8F-3FBF42E550DB}" type="presParOf" srcId="{CCDBA1EB-2C0C-413D-838B-88C940ED401F}" destId="{9C001812-8D05-40BE-9D05-CDD322C4271F}" srcOrd="0" destOrd="0" presId="urn:microsoft.com/office/officeart/2005/8/layout/hierarchy4"/>
    <dgm:cxn modelId="{8BD1FDA0-EB32-4C38-BB1C-BA3ECC088EFE}" type="presParOf" srcId="{CCDBA1EB-2C0C-413D-838B-88C940ED401F}" destId="{7D9FCA9F-CEB1-4A51-91CD-20BA065567C6}" srcOrd="1" destOrd="0" presId="urn:microsoft.com/office/officeart/2005/8/layout/hierarchy4"/>
    <dgm:cxn modelId="{3B892719-B335-4A07-B9DC-8AEF70B7D4B4}" type="presParOf" srcId="{925E69B0-CDDE-4A94-9EC6-99807057CD49}" destId="{265AECF9-8588-4F72-88F9-C09E67FE6826}" srcOrd="1" destOrd="0" presId="urn:microsoft.com/office/officeart/2005/8/layout/hierarchy4"/>
    <dgm:cxn modelId="{AE757B88-CA72-4104-B447-5C76BAB42829}" type="presParOf" srcId="{925E69B0-CDDE-4A94-9EC6-99807057CD49}" destId="{1820930B-7CD6-4102-9C31-E7ED9A4168C2}" srcOrd="2" destOrd="0" presId="urn:microsoft.com/office/officeart/2005/8/layout/hierarchy4"/>
    <dgm:cxn modelId="{07EE4844-1102-4231-A136-D9639E3B8F2C}" type="presParOf" srcId="{1820930B-7CD6-4102-9C31-E7ED9A4168C2}" destId="{1C6537AB-5F58-4233-BD7B-DBEC9D4C929D}" srcOrd="0" destOrd="0" presId="urn:microsoft.com/office/officeart/2005/8/layout/hierarchy4"/>
    <dgm:cxn modelId="{8240EFE2-9C27-4CF2-A85C-DE956D7E120E}" type="presParOf" srcId="{1820930B-7CD6-4102-9C31-E7ED9A4168C2}" destId="{31E2464B-D29E-4DB2-8B2B-BF65E80BDCBB}" srcOrd="1" destOrd="0" presId="urn:microsoft.com/office/officeart/2005/8/layout/hierarchy4"/>
    <dgm:cxn modelId="{5C746983-B9FC-4D21-8DBF-59B36DF5F7A5}" type="presParOf" srcId="{925E69B0-CDDE-4A94-9EC6-99807057CD49}" destId="{4A79F357-5782-4A55-988F-B84C7930E781}" srcOrd="3" destOrd="0" presId="urn:microsoft.com/office/officeart/2005/8/layout/hierarchy4"/>
    <dgm:cxn modelId="{7CB5B69C-C454-4EB5-A8B3-1765352F67F8}" type="presParOf" srcId="{925E69B0-CDDE-4A94-9EC6-99807057CD49}" destId="{81F6D139-A514-4A1F-B7A8-867BF888AA21}" srcOrd="4" destOrd="0" presId="urn:microsoft.com/office/officeart/2005/8/layout/hierarchy4"/>
    <dgm:cxn modelId="{C0487581-FDA2-434A-9BE9-A6D5C400CF5D}" type="presParOf" srcId="{81F6D139-A514-4A1F-B7A8-867BF888AA21}" destId="{C42B1F19-30F0-47F9-B6A3-E2FCD470211A}" srcOrd="0" destOrd="0" presId="urn:microsoft.com/office/officeart/2005/8/layout/hierarchy4"/>
    <dgm:cxn modelId="{5145EB4D-8869-4056-9E4A-98CE23A22309}" type="presParOf" srcId="{81F6D139-A514-4A1F-B7A8-867BF888AA21}" destId="{B46799B6-DCCC-4403-93F3-DF727CF6A18C}" srcOrd="1" destOrd="0" presId="urn:microsoft.com/office/officeart/2005/8/layout/hierarchy4"/>
    <dgm:cxn modelId="{9F753BCB-2139-4264-AD05-09992DC7BECF}" type="presParOf" srcId="{81F6D139-A514-4A1F-B7A8-867BF888AA21}" destId="{0EB133FD-3BC0-4389-8E46-3442B0537E37}" srcOrd="2" destOrd="0" presId="urn:microsoft.com/office/officeart/2005/8/layout/hierarchy4"/>
    <dgm:cxn modelId="{697D600B-87F0-465A-A308-827E3F23E5E7}" type="presParOf" srcId="{0EB133FD-3BC0-4389-8E46-3442B0537E37}" destId="{5E3B1FB9-8AAC-4EC0-87B0-21AAEDD80EE9}" srcOrd="0" destOrd="0" presId="urn:microsoft.com/office/officeart/2005/8/layout/hierarchy4"/>
    <dgm:cxn modelId="{83C2D451-D1ED-44ED-A33B-BA25DEA235B9}" type="presParOf" srcId="{5E3B1FB9-8AAC-4EC0-87B0-21AAEDD80EE9}" destId="{B58FBCB9-3AD0-4EB6-921C-7161AF55DF02}" srcOrd="0" destOrd="0" presId="urn:microsoft.com/office/officeart/2005/8/layout/hierarchy4"/>
    <dgm:cxn modelId="{D1553BAF-AF03-4D89-BC45-D1FB5ABDD634}" type="presParOf" srcId="{5E3B1FB9-8AAC-4EC0-87B0-21AAEDD80EE9}" destId="{081C3EF0-CF0A-4C79-93BA-EF25C203B443}" srcOrd="1" destOrd="0" presId="urn:microsoft.com/office/officeart/2005/8/layout/hierarchy4"/>
    <dgm:cxn modelId="{37625AFC-D9C9-4E0D-8426-5BF949AA828E}" type="presParOf" srcId="{925E69B0-CDDE-4A94-9EC6-99807057CD49}" destId="{C4CC15D1-AB6F-4272-8B6A-ED66C6169FED}" srcOrd="5" destOrd="0" presId="urn:microsoft.com/office/officeart/2005/8/layout/hierarchy4"/>
    <dgm:cxn modelId="{E1C82DF9-5297-402B-988E-25D649A02B6D}" type="presParOf" srcId="{925E69B0-CDDE-4A94-9EC6-99807057CD49}" destId="{482026D5-D5F3-4DB2-999C-E031B474C8D7}" srcOrd="6" destOrd="0" presId="urn:microsoft.com/office/officeart/2005/8/layout/hierarchy4"/>
    <dgm:cxn modelId="{BC47FA7E-2D09-4E24-A526-3529245DEE77}" type="presParOf" srcId="{482026D5-D5F3-4DB2-999C-E031B474C8D7}" destId="{18FC3714-5090-4297-89B2-39925D6243BB}" srcOrd="0" destOrd="0" presId="urn:microsoft.com/office/officeart/2005/8/layout/hierarchy4"/>
    <dgm:cxn modelId="{38B03761-366F-45A7-B5E6-108CB9049168}" type="presParOf" srcId="{482026D5-D5F3-4DB2-999C-E031B474C8D7}" destId="{A3459FA9-CB3C-4C11-B926-4B5E33B715CA}" srcOrd="1" destOrd="0" presId="urn:microsoft.com/office/officeart/2005/8/layout/hierarchy4"/>
    <dgm:cxn modelId="{7BD217BF-4984-4971-A18E-96978D919A63}" type="presParOf" srcId="{482026D5-D5F3-4DB2-999C-E031B474C8D7}" destId="{0F325CA0-EE07-4E0D-8283-971EB61E8C0F}" srcOrd="2" destOrd="0" presId="urn:microsoft.com/office/officeart/2005/8/layout/hierarchy4"/>
    <dgm:cxn modelId="{75B1FE2F-3A69-4ABD-A26C-D947A3B8FB61}" type="presParOf" srcId="{0F325CA0-EE07-4E0D-8283-971EB61E8C0F}" destId="{3C912622-3871-4FF1-AA72-DCA017358706}" srcOrd="0" destOrd="0" presId="urn:microsoft.com/office/officeart/2005/8/layout/hierarchy4"/>
    <dgm:cxn modelId="{AA9A1AD8-E50D-4E7B-81FD-FAFEC29004C5}" type="presParOf" srcId="{3C912622-3871-4FF1-AA72-DCA017358706}" destId="{198C4EC2-9C56-48AE-ABDC-D1D74B30DA90}" srcOrd="0" destOrd="0" presId="urn:microsoft.com/office/officeart/2005/8/layout/hierarchy4"/>
    <dgm:cxn modelId="{307ABED1-F957-40C6-B469-516F854E6CF1}" type="presParOf" srcId="{3C912622-3871-4FF1-AA72-DCA017358706}" destId="{A98D2486-6D72-4E81-8094-12D5B6BEE92B}" srcOrd="1" destOrd="0" presId="urn:microsoft.com/office/officeart/2005/8/layout/hierarchy4"/>
    <dgm:cxn modelId="{26D912A6-0AE8-4EA1-9258-CB2E0439BE18}" type="presParOf" srcId="{925E69B0-CDDE-4A94-9EC6-99807057CD49}" destId="{56486B4C-04F7-412D-8013-32FCEE592B63}" srcOrd="7" destOrd="0" presId="urn:microsoft.com/office/officeart/2005/8/layout/hierarchy4"/>
    <dgm:cxn modelId="{16191D20-C9A7-4E00-B976-9F1DDA81176B}" type="presParOf" srcId="{925E69B0-CDDE-4A94-9EC6-99807057CD49}" destId="{046A88EA-4B76-4E02-9015-50A856B75CEA}" srcOrd="8" destOrd="0" presId="urn:microsoft.com/office/officeart/2005/8/layout/hierarchy4"/>
    <dgm:cxn modelId="{C3842CAA-449C-417B-BE61-6AFF5063D118}" type="presParOf" srcId="{046A88EA-4B76-4E02-9015-50A856B75CEA}" destId="{A7C40523-0D0C-4DAB-9600-897966524B66}" srcOrd="0" destOrd="0" presId="urn:microsoft.com/office/officeart/2005/8/layout/hierarchy4"/>
    <dgm:cxn modelId="{8F4631C8-F191-4102-BB1B-C298F9897ABC}" type="presParOf" srcId="{046A88EA-4B76-4E02-9015-50A856B75CEA}" destId="{0963142C-879B-4D7C-BC30-6DA35D1F6DE7}" srcOrd="1" destOrd="0" presId="urn:microsoft.com/office/officeart/2005/8/layout/hierarchy4"/>
    <dgm:cxn modelId="{81D40936-5A88-4AB9-A91F-64ECD01F996B}" type="presParOf" srcId="{046A88EA-4B76-4E02-9015-50A856B75CEA}" destId="{844D3B0E-DD7F-4EC9-8137-24A2C60939C0}" srcOrd="2" destOrd="0" presId="urn:microsoft.com/office/officeart/2005/8/layout/hierarchy4"/>
    <dgm:cxn modelId="{44A5F5E4-8999-427E-80A7-E544403AA2E5}" type="presParOf" srcId="{844D3B0E-DD7F-4EC9-8137-24A2C60939C0}" destId="{5267C2CB-6327-4B48-9B55-D4CBB66DA9C4}" srcOrd="0" destOrd="0" presId="urn:microsoft.com/office/officeart/2005/8/layout/hierarchy4"/>
    <dgm:cxn modelId="{DBA3721B-B6A7-466D-B20C-9D216D0D8F1B}" type="presParOf" srcId="{5267C2CB-6327-4B48-9B55-D4CBB66DA9C4}" destId="{2114D1BF-0EBD-439E-A5C7-1AB22D1C91D8}" srcOrd="0" destOrd="0" presId="urn:microsoft.com/office/officeart/2005/8/layout/hierarchy4"/>
    <dgm:cxn modelId="{D7A040CB-88DB-49B8-BDCC-02049A3BD5C0}" type="presParOf" srcId="{5267C2CB-6327-4B48-9B55-D4CBB66DA9C4}" destId="{87DB159A-5A90-4806-B90E-B4B018A8828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74A87-565E-4B46-8337-F783FF83FE29}">
      <dsp:nvSpPr>
        <dsp:cNvPr id="0" name=""/>
        <dsp:cNvSpPr/>
      </dsp:nvSpPr>
      <dsp:spPr>
        <a:xfrm>
          <a:off x="1800268" y="239"/>
          <a:ext cx="6623733" cy="1079010"/>
        </a:xfrm>
        <a:prstGeom prst="roundRect">
          <a:avLst>
            <a:gd name="adj" fmla="val 10000"/>
          </a:avLst>
        </a:prstGeom>
        <a:solidFill>
          <a:srgbClr val="1F497D">
            <a:lumMod val="60000"/>
            <a:lumOff val="40000"/>
            <a:alpha val="46000"/>
          </a:srgb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Mission</a:t>
          </a:r>
          <a:endParaRPr lang="it-IT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Attuazione di azioni specifiche volte a riorganizzare e razionalizzare l’offerta di prestazioni sanitarie al fine di garantire una più efficiente ed efficace gestione della domanda, oltre ad un’ottima allocazione delle risorse economiche disponibili.</a:t>
          </a:r>
        </a:p>
      </dsp:txBody>
      <dsp:txXfrm>
        <a:off x="1831871" y="31842"/>
        <a:ext cx="6560527" cy="1015804"/>
      </dsp:txXfrm>
    </dsp:sp>
    <dsp:sp modelId="{94144390-223F-4D8D-A26C-0BAE5B4AC8C3}">
      <dsp:nvSpPr>
        <dsp:cNvPr id="0" name=""/>
        <dsp:cNvSpPr/>
      </dsp:nvSpPr>
      <dsp:spPr>
        <a:xfrm>
          <a:off x="0" y="2411452"/>
          <a:ext cx="1558219" cy="2002538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  <a:alpha val="40000"/>
          </a:srgb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Scenario</a:t>
          </a:r>
        </a:p>
      </dsp:txBody>
      <dsp:txXfrm>
        <a:off x="45639" y="2457091"/>
        <a:ext cx="1466941" cy="1911260"/>
      </dsp:txXfrm>
    </dsp:sp>
    <dsp:sp modelId="{9C001812-8D05-40BE-9D05-CDD322C4271F}">
      <dsp:nvSpPr>
        <dsp:cNvPr id="0" name=""/>
        <dsp:cNvSpPr/>
      </dsp:nvSpPr>
      <dsp:spPr>
        <a:xfrm>
          <a:off x="1724430" y="2411452"/>
          <a:ext cx="1589890" cy="2402017"/>
        </a:xfrm>
        <a:prstGeom prst="roundRect">
          <a:avLst>
            <a:gd name="adj" fmla="val 10000"/>
          </a:avLst>
        </a:prstGeom>
        <a:solidFill>
          <a:srgbClr val="1F497D">
            <a:lumMod val="60000"/>
            <a:lumOff val="40000"/>
            <a:alpha val="46000"/>
          </a:srgb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Obiettivi strategici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1.A</a:t>
          </a:r>
          <a:r>
            <a:rPr lang="it-IT" sz="11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it-IT" sz="1100" b="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Multidisciplinarità</a:t>
          </a:r>
          <a:r>
            <a:rPr lang="it-IT" sz="11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dell’atto di Presa in Carico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1.B</a:t>
          </a:r>
          <a:r>
            <a:rPr lang="it-IT" sz="11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it-IT" sz="1100" b="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PDTA</a:t>
          </a:r>
          <a:r>
            <a:rPr lang="it-IT" sz="11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capaci di continuità assistenziale e interventi adeguati e tempestivi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1.C</a:t>
          </a:r>
          <a:r>
            <a:rPr lang="it-IT" sz="11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Supporto alle aziende sanitarie in </a:t>
          </a:r>
          <a:r>
            <a:rPr lang="it-IT" sz="1100" b="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organizzazione e gestione dei servizi</a:t>
          </a:r>
        </a:p>
      </dsp:txBody>
      <dsp:txXfrm>
        <a:off x="1770996" y="2458018"/>
        <a:ext cx="1496758" cy="2308885"/>
      </dsp:txXfrm>
    </dsp:sp>
    <dsp:sp modelId="{1C6537AB-5F58-4233-BD7B-DBEC9D4C929D}">
      <dsp:nvSpPr>
        <dsp:cNvPr id="0" name=""/>
        <dsp:cNvSpPr/>
      </dsp:nvSpPr>
      <dsp:spPr>
        <a:xfrm>
          <a:off x="1729613" y="1275896"/>
          <a:ext cx="1589890" cy="878802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  <a:alpha val="40000"/>
          </a:srgb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Area strategica 1  </a:t>
          </a:r>
          <a:r>
            <a:rPr lang="it-IT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Qualità della cura e delle prestazioni sanitarie</a:t>
          </a:r>
        </a:p>
      </dsp:txBody>
      <dsp:txXfrm>
        <a:off x="1755352" y="1301635"/>
        <a:ext cx="1538412" cy="827324"/>
      </dsp:txXfrm>
    </dsp:sp>
    <dsp:sp modelId="{C42B1F19-30F0-47F9-B6A3-E2FCD470211A}">
      <dsp:nvSpPr>
        <dsp:cNvPr id="0" name=""/>
        <dsp:cNvSpPr/>
      </dsp:nvSpPr>
      <dsp:spPr>
        <a:xfrm>
          <a:off x="3453054" y="1275896"/>
          <a:ext cx="1589890" cy="878802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  <a:alpha val="40000"/>
          </a:srgb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Area strategica 2 </a:t>
          </a:r>
          <a:r>
            <a:rPr lang="it-IT" sz="13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Impiego delle risorse</a:t>
          </a:r>
          <a:endParaRPr lang="it-IT" sz="13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478793" y="1301635"/>
        <a:ext cx="1538412" cy="827324"/>
      </dsp:txXfrm>
    </dsp:sp>
    <dsp:sp modelId="{B58FBCB9-3AD0-4EB6-921C-7161AF55DF02}">
      <dsp:nvSpPr>
        <dsp:cNvPr id="0" name=""/>
        <dsp:cNvSpPr/>
      </dsp:nvSpPr>
      <dsp:spPr>
        <a:xfrm>
          <a:off x="3453054" y="2412942"/>
          <a:ext cx="1589890" cy="2402017"/>
        </a:xfrm>
        <a:prstGeom prst="roundRect">
          <a:avLst>
            <a:gd name="adj" fmla="val 10000"/>
          </a:avLst>
        </a:prstGeom>
        <a:solidFill>
          <a:srgbClr val="1F497D">
            <a:lumMod val="60000"/>
            <a:lumOff val="40000"/>
            <a:alpha val="46000"/>
          </a:srgb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Obiettivi strategici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2.A</a:t>
          </a:r>
          <a:r>
            <a:rPr lang="it-IT" sz="11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Supporto alle aziende sanitarie nell’</a:t>
          </a:r>
          <a:r>
            <a:rPr lang="it-IT" sz="1100" b="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efficientamento</a:t>
          </a:r>
          <a:r>
            <a:rPr lang="it-IT" sz="11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dei servizi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i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2.B </a:t>
          </a:r>
          <a:r>
            <a:rPr lang="it-IT" sz="1100" b="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Razionalizzazione </a:t>
          </a:r>
          <a:r>
            <a:rPr lang="it-IT" sz="11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dell’uso di tecnologia ad alta complessità/costo</a:t>
          </a:r>
        </a:p>
      </dsp:txBody>
      <dsp:txXfrm>
        <a:off x="3499620" y="2459508"/>
        <a:ext cx="1496758" cy="2308885"/>
      </dsp:txXfrm>
    </dsp:sp>
    <dsp:sp modelId="{18FC3714-5090-4297-89B2-39925D6243BB}">
      <dsp:nvSpPr>
        <dsp:cNvPr id="0" name=""/>
        <dsp:cNvSpPr/>
      </dsp:nvSpPr>
      <dsp:spPr>
        <a:xfrm>
          <a:off x="5176495" y="1275896"/>
          <a:ext cx="1589890" cy="878802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  <a:alpha val="40000"/>
          </a:srgb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Area strategica 3 </a:t>
          </a:r>
          <a:r>
            <a:rPr lang="it-IT" sz="13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Performance della rete</a:t>
          </a:r>
        </a:p>
      </dsp:txBody>
      <dsp:txXfrm>
        <a:off x="5202234" y="1301635"/>
        <a:ext cx="1538412" cy="827324"/>
      </dsp:txXfrm>
    </dsp:sp>
    <dsp:sp modelId="{198C4EC2-9C56-48AE-ABDC-D1D74B30DA90}">
      <dsp:nvSpPr>
        <dsp:cNvPr id="0" name=""/>
        <dsp:cNvSpPr/>
      </dsp:nvSpPr>
      <dsp:spPr>
        <a:xfrm>
          <a:off x="5184111" y="2411452"/>
          <a:ext cx="1589890" cy="2402017"/>
        </a:xfrm>
        <a:prstGeom prst="roundRect">
          <a:avLst>
            <a:gd name="adj" fmla="val 10000"/>
          </a:avLst>
        </a:prstGeom>
        <a:solidFill>
          <a:srgbClr val="1F497D">
            <a:lumMod val="60000"/>
            <a:lumOff val="40000"/>
            <a:alpha val="46000"/>
          </a:srgb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Obiettivi strategici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3.A</a:t>
          </a:r>
          <a:r>
            <a:rPr lang="it-IT" sz="11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it-IT" sz="1100" b="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Condivisione</a:t>
          </a:r>
          <a:r>
            <a:rPr lang="it-IT" sz="11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it-IT" sz="1100" b="0" i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degli strumenti utilizzati in assistenza oncologica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i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3.B </a:t>
          </a:r>
          <a:r>
            <a:rPr lang="it-IT" sz="1100" b="0" i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it-IT" sz="1100" b="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Scambio di informazioni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i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3.C</a:t>
          </a:r>
          <a:r>
            <a:rPr lang="it-IT" sz="1100" b="0" i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C</a:t>
          </a:r>
          <a:r>
            <a:rPr lang="it-IT" sz="1100" b="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oordinamento </a:t>
          </a:r>
          <a:r>
            <a:rPr lang="it-IT" sz="1100" b="0" i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di professionalità e istituzioni coinvolte</a:t>
          </a:r>
          <a:endParaRPr lang="it-IT" sz="1100" b="1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230677" y="2458018"/>
        <a:ext cx="1496758" cy="2308885"/>
      </dsp:txXfrm>
    </dsp:sp>
    <dsp:sp modelId="{A7C40523-0D0C-4DAB-9600-897966524B66}">
      <dsp:nvSpPr>
        <dsp:cNvPr id="0" name=""/>
        <dsp:cNvSpPr/>
      </dsp:nvSpPr>
      <dsp:spPr>
        <a:xfrm>
          <a:off x="6899936" y="1275896"/>
          <a:ext cx="1589890" cy="878802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  <a:alpha val="40000"/>
          </a:srgb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Area strategica 4 </a:t>
          </a:r>
          <a:r>
            <a:rPr lang="it-IT" sz="13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Ricerca, sviluppo e innovazione</a:t>
          </a:r>
        </a:p>
      </dsp:txBody>
      <dsp:txXfrm>
        <a:off x="6925675" y="1301635"/>
        <a:ext cx="1538412" cy="827324"/>
      </dsp:txXfrm>
    </dsp:sp>
    <dsp:sp modelId="{2114D1BF-0EBD-439E-A5C7-1AB22D1C91D8}">
      <dsp:nvSpPr>
        <dsp:cNvPr id="0" name=""/>
        <dsp:cNvSpPr/>
      </dsp:nvSpPr>
      <dsp:spPr>
        <a:xfrm>
          <a:off x="6906109" y="2411452"/>
          <a:ext cx="1589890" cy="2402017"/>
        </a:xfrm>
        <a:prstGeom prst="roundRect">
          <a:avLst>
            <a:gd name="adj" fmla="val 10000"/>
          </a:avLst>
        </a:prstGeom>
        <a:solidFill>
          <a:srgbClr val="1F497D">
            <a:lumMod val="60000"/>
            <a:lumOff val="40000"/>
            <a:alpha val="46000"/>
          </a:srgb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Obiettivi strategici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4.A</a:t>
          </a:r>
          <a:r>
            <a:rPr lang="it-IT" sz="11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it-IT" sz="1100" b="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Inserimento dei pazienti</a:t>
          </a:r>
          <a:r>
            <a:rPr lang="it-IT" sz="11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in studi clinici e promozione di ricerca e innovazione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i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4.B</a:t>
          </a:r>
          <a:r>
            <a:rPr lang="it-IT" sz="1100" b="0" i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it-IT" sz="1100" b="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Ricognizione ed adeguamento tecnologico</a:t>
          </a:r>
          <a:r>
            <a:rPr lang="it-IT" sz="11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delle procedure di documentata efficacia</a:t>
          </a:r>
        </a:p>
      </dsp:txBody>
      <dsp:txXfrm>
        <a:off x="6952675" y="2458018"/>
        <a:ext cx="1496758" cy="2308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04EAB-A04B-488E-8C59-9F18E915351A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01509-E14F-4894-81AF-FABCFDE915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3166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Obiettivo strategico degli indicatori</a:t>
            </a:r>
          </a:p>
          <a:p>
            <a:r>
              <a:rPr lang="it-IT" dirty="0"/>
              <a:t>1-2-3: PDTA capaci di continuità assistenziale e interventi adeguati e tempestivi</a:t>
            </a:r>
          </a:p>
          <a:p>
            <a:r>
              <a:rPr lang="it-IT" dirty="0"/>
              <a:t>4: Supporto alle aziende sanitarie in organizzazione e gestione dei servizi</a:t>
            </a:r>
          </a:p>
          <a:p>
            <a:r>
              <a:rPr lang="it-IT" dirty="0"/>
              <a:t>5: Supporto alle aziende sanitarie nell’efficientamento dei servizi</a:t>
            </a:r>
          </a:p>
          <a:p>
            <a:r>
              <a:rPr lang="it-IT" dirty="0"/>
              <a:t>6-7: Razionalizzazione dell’uso di tecnologia ad alta complessità/costo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001509-E14F-4894-81AF-FABCFDE915AC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6618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Risultati immagini per network campani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88"/>
            <a:ext cx="12191999" cy="490682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225" y="91914"/>
            <a:ext cx="5686023" cy="2161887"/>
          </a:xfrm>
        </p:spPr>
        <p:txBody>
          <a:bodyPr anchor="ctr">
            <a:normAutofit/>
          </a:bodyPr>
          <a:lstStyle>
            <a:lvl1pPr algn="l">
              <a:defRPr sz="5000" spc="200" baseline="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B0C2C94-9B69-4375-92E0-09AE760E76F8}" type="datetime1">
              <a:rPr lang="it-IT" smtClean="0"/>
              <a:t>04/05/2020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Progetto "La Valutazione della performance della ROC"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89A5-73BB-4BCC-9367-03AE22F79E5E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R.O.C. – Rete Oncologica Campan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816" y="4944640"/>
            <a:ext cx="2400509" cy="180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isultati immagini per logo parthenope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8" y="4969830"/>
            <a:ext cx="1775192" cy="177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magine correlata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7" t="19932" r="5739" b="25222"/>
          <a:stretch/>
        </p:blipFill>
        <p:spPr bwMode="auto">
          <a:xfrm>
            <a:off x="5566448" y="5038809"/>
            <a:ext cx="2727453" cy="170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422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5CC7-3231-45A4-9C58-A235B1988AF2}" type="datetime1">
              <a:rPr lang="it-IT" smtClean="0"/>
              <a:t>04/05/2020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Progetto "La Valutazione della performance della ROC"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89A5-73BB-4BCC-9367-03AE22F79E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5663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D9191-4022-4C14-9587-5604622DFD2F}" type="datetime1">
              <a:rPr lang="it-IT" smtClean="0"/>
              <a:t>04/05/2020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Progetto "La Valutazione della performance della ROC"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89A5-73BB-4BCC-9367-03AE22F79E5E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0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CD0C-6B97-47EF-9249-448879F9AE34}" type="datetime1">
              <a:rPr lang="it-IT" smtClean="0"/>
              <a:t>04/05/2020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Progetto "La Valutazione della performance della ROC"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89A5-73BB-4BCC-9367-03AE22F79E5E}" type="slidenum">
              <a:rPr lang="it-IT" smtClean="0"/>
              <a:t>‹N›</a:t>
            </a:fld>
            <a:endParaRPr lang="it-IT"/>
          </a:p>
        </p:txBody>
      </p:sp>
      <p:pic>
        <p:nvPicPr>
          <p:cNvPr id="1026" name="Picture 2" descr="R.O.C. – Rete Oncologica Campana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2" r="4888"/>
          <a:stretch/>
        </p:blipFill>
        <p:spPr bwMode="auto">
          <a:xfrm>
            <a:off x="10766738" y="749236"/>
            <a:ext cx="1416677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07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693D-7B3F-40E0-9EEA-A739E56B81AD}" type="datetime1">
              <a:rPr lang="it-IT" smtClean="0"/>
              <a:t>04/05/2020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Progetto "La Valutazione della performance della ROC"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89A5-73BB-4BCC-9367-03AE22F79E5E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Risultati immagini per network campani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88"/>
            <a:ext cx="12191999" cy="490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28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390B-DA71-48C5-BCA8-6AF09F44EE26}" type="datetime1">
              <a:rPr lang="it-IT" smtClean="0"/>
              <a:t>04/05/2020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Progetto "La Valutazione della performance della ROC"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89A5-73BB-4BCC-9367-03AE22F79E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2736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47B8-7F6B-4975-9B54-2680ACE03C0C}" type="datetime1">
              <a:rPr lang="it-IT" smtClean="0"/>
              <a:t>04/05/2020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Progetto "La Valutazione della performance della ROC"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89A5-73BB-4BCC-9367-03AE22F79E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7004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9EB4-17B6-4906-9CF1-4EBADE058C9A}" type="datetime1">
              <a:rPr lang="it-IT" smtClean="0"/>
              <a:t>04/05/2020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Progetto "La Valutazione della performance della ROC"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89A5-73BB-4BCC-9367-03AE22F79E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8339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9897-753C-437E-8714-C7EDAD386436}" type="datetime1">
              <a:rPr lang="it-IT" smtClean="0"/>
              <a:t>04/05/2020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Progetto "La Valutazione della performance della ROC"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89A5-73BB-4BCC-9367-03AE22F79E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479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27FD-AB0D-4517-A590-05D0007A1147}" type="datetime1">
              <a:rPr lang="it-IT" smtClean="0"/>
              <a:t>04/05/2020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Progetto "La Valutazione della performance della ROC"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89A5-73BB-4BCC-9367-03AE22F79E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550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30BA3-C717-45C6-9209-53A31F1C0F13}" type="datetime1">
              <a:rPr lang="it-IT" smtClean="0"/>
              <a:t>04/05/2020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Progetto "La Valutazione della performance della ROC"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89A5-73BB-4BCC-9367-03AE22F79E5E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isultati immagini per network campani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88"/>
            <a:ext cx="12191999" cy="490682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0C2C94-9B69-4375-92E0-09AE760E76F8}" type="datetime1">
              <a:rPr lang="it-IT" smtClean="0"/>
              <a:pPr/>
              <a:t>04/05/2020</a:t>
            </a:fld>
            <a:endParaRPr lang="it-IT"/>
          </a:p>
        </p:txBody>
      </p:sp>
      <p:pic>
        <p:nvPicPr>
          <p:cNvPr id="13" name="Picture 4" descr="R.O.C. – Rete Oncologica Campan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816" y="4944640"/>
            <a:ext cx="2400509" cy="180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Risultati immagini per logo parthenope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8" y="4969830"/>
            <a:ext cx="1775192" cy="177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mmagine correlata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7" t="19932" r="5739" b="25222"/>
          <a:stretch/>
        </p:blipFill>
        <p:spPr bwMode="auto">
          <a:xfrm>
            <a:off x="5566448" y="5038809"/>
            <a:ext cx="2727453" cy="170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35225" y="91914"/>
            <a:ext cx="5686023" cy="2161887"/>
          </a:xfrm>
        </p:spPr>
        <p:txBody>
          <a:bodyPr anchor="ctr">
            <a:normAutofit/>
          </a:bodyPr>
          <a:lstStyle>
            <a:lvl1pPr algn="l">
              <a:defRPr sz="5000" spc="200" baseline="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26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9C3485-C930-4565-8CFC-86ADC8952B85}" type="datetime1">
              <a:rPr lang="it-IT" smtClean="0"/>
              <a:t>04/05/2020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it-IT"/>
              <a:t>Progetto "La Valutazione della performance della ROC"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0D489A5-73BB-4BCC-9367-03AE22F79E5E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32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Francesco.schiavone@uniparthenope.i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Francesco.schiavone@uniparthenope.it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La Valutazione dellA performance della ROC:</a:t>
            </a:r>
            <a:br>
              <a:rPr lang="it-IT"/>
            </a:br>
            <a:r>
              <a:rPr lang="it-IT"/>
              <a:t>Fase 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2200" dirty="0"/>
              <a:t>Prof. Francesco Schiavone</a:t>
            </a:r>
          </a:p>
          <a:p>
            <a:r>
              <a:rPr lang="it-IT" sz="1400" dirty="0">
                <a:hlinkClick r:id="rId2"/>
              </a:rPr>
              <a:t>francesco.schiavone@uniparthenope.it</a:t>
            </a:r>
            <a:r>
              <a:rPr lang="it-IT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0359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900" dirty="0"/>
              <a:t>POSSIBILI SCENARI DI RISPARMIO e di RELATIVO COSTO per la regione Campania NEL BREVE TERMINE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74B7-01AB-475F-862A-5572682A96CC}" type="datetime1">
              <a:rPr lang="it-IT" smtClean="0"/>
              <a:t>04/05/2020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Progetto "La Valutazione della performance della ROC"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89A5-73BB-4BCC-9367-03AE22F79E5E}" type="slidenum">
              <a:rPr lang="it-IT" smtClean="0"/>
              <a:t>10</a:t>
            </a:fld>
            <a:endParaRPr lang="it-IT"/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D3803353-DBDD-49EA-BBF4-714F945891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643536"/>
              </p:ext>
            </p:extLst>
          </p:nvPr>
        </p:nvGraphicFramePr>
        <p:xfrm>
          <a:off x="793310" y="4104537"/>
          <a:ext cx="10605380" cy="1981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Worksheet" r:id="rId3" imgW="10553610" imgH="1971735" progId="Excel.Sheet.12">
                  <p:embed/>
                </p:oleObj>
              </mc:Choice>
              <mc:Fallback>
                <p:oleObj name="Worksheet" r:id="rId3" imgW="10553610" imgH="197173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3310" y="4104537"/>
                        <a:ext cx="10605380" cy="1981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052936C-1F32-4981-9A68-F8EA445AC16A}"/>
              </a:ext>
            </a:extLst>
          </p:cNvPr>
          <p:cNvSpPr txBox="1"/>
          <p:nvPr/>
        </p:nvSpPr>
        <p:spPr>
          <a:xfrm>
            <a:off x="793310" y="4024750"/>
            <a:ext cx="368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RISPARMIO</a:t>
            </a:r>
          </a:p>
        </p:txBody>
      </p:sp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E032CDCE-5D13-495F-BA42-FFD683CF6D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856997"/>
              </p:ext>
            </p:extLst>
          </p:nvPr>
        </p:nvGraphicFramePr>
        <p:xfrm>
          <a:off x="844990" y="1915005"/>
          <a:ext cx="10553700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Worksheet" r:id="rId5" imgW="10553610" imgH="1971735" progId="Excel.Sheet.12">
                  <p:embed/>
                </p:oleObj>
              </mc:Choice>
              <mc:Fallback>
                <p:oleObj name="Worksheet" r:id="rId5" imgW="10553610" imgH="197173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4990" y="1915005"/>
                        <a:ext cx="10553700" cy="197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D6F4625-0F7F-4760-BCCC-465B8B9CA660}"/>
              </a:ext>
            </a:extLst>
          </p:cNvPr>
          <p:cNvSpPr txBox="1"/>
          <p:nvPr/>
        </p:nvSpPr>
        <p:spPr>
          <a:xfrm>
            <a:off x="793310" y="1853999"/>
            <a:ext cx="3694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COSTO</a:t>
            </a:r>
          </a:p>
        </p:txBody>
      </p:sp>
    </p:spTree>
    <p:extLst>
      <p:ext uri="{BB962C8B-B14F-4D97-AF65-F5344CB8AC3E}">
        <p14:creationId xmlns:p14="http://schemas.microsoft.com/office/powerpoint/2010/main" val="2119132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Riferimenti Bibliografici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AA.VV. (2016), Costi, attività e risultati in Oncologia in ottica di popolazione: misurare il “valore” per governare la tempesta perfetta Il contributo dell’IRST IRCCS allo sviluppo di una Rete Oncologica territoriale orientata al valore di popolazione. In 8</a:t>
            </a:r>
            <a:r>
              <a:rPr lang="it-IT" i="1" dirty="0"/>
              <a:t>° Rapporto sulla condizione assistenziale dei malati oncologici</a:t>
            </a:r>
            <a:r>
              <a:rPr lang="it-IT" dirty="0"/>
              <a:t>, FAVO.</a:t>
            </a:r>
          </a:p>
          <a:p>
            <a:r>
              <a:rPr lang="it-IT" dirty="0"/>
              <a:t>AA.VV. (2017), Costi standard in Oncologia. I quaderni di Quotidianosanità.it, n. 13.</a:t>
            </a:r>
          </a:p>
          <a:p>
            <a:r>
              <a:rPr lang="en-US" dirty="0"/>
              <a:t>Porter, M. E. (2010). What is value in health care. N </a:t>
            </a:r>
            <a:r>
              <a:rPr lang="en-US" dirty="0" err="1"/>
              <a:t>Engl</a:t>
            </a:r>
            <a:r>
              <a:rPr lang="en-US" dirty="0"/>
              <a:t> J Med, 363(26), 2477-2481.</a:t>
            </a:r>
            <a:endParaRPr lang="it-IT" dirty="0"/>
          </a:p>
          <a:p>
            <a:r>
              <a:rPr lang="it-IT" dirty="0"/>
              <a:t>Regione Campania (2019), Decreto Regionale n.58 del 4/7/19.</a:t>
            </a:r>
          </a:p>
          <a:p>
            <a:r>
              <a:rPr lang="en-US" dirty="0"/>
              <a:t>World Health Organization. Health systems financing: the path to universal coverage (2010)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36D0-3020-4999-B7FD-5DB13E4D7C93}" type="datetime1">
              <a:rPr lang="it-IT" smtClean="0"/>
              <a:t>04/05/2020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Progetto "La Valutazione della performance della ROC"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89A5-73BB-4BCC-9367-03AE22F79E5E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1697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sz="2200" dirty="0"/>
              <a:t>Prof. Francesco Schiavone</a:t>
            </a:r>
          </a:p>
          <a:p>
            <a:r>
              <a:rPr lang="it-IT" sz="1400" dirty="0">
                <a:hlinkClick r:id="rId2"/>
              </a:rPr>
              <a:t>francesco.schiavone@uniparthenope.it</a:t>
            </a:r>
            <a:r>
              <a:rPr lang="it-IT" sz="1400" dirty="0"/>
              <a:t> 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45E8F-27F4-4272-86CF-868F063F2038}" type="datetime1">
              <a:rPr lang="it-IT" smtClean="0"/>
              <a:pPr/>
              <a:t>04/05/2020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Progetto "La Valutazione della performance della ROC"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89A5-73BB-4BCC-9367-03AE22F79E5E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Grazie per l’attenzione !!!</a:t>
            </a:r>
            <a:br>
              <a:rPr lang="it-IT" dirty="0"/>
            </a:br>
            <a:br>
              <a:rPr lang="it-IT" dirty="0"/>
            </a:br>
            <a:r>
              <a:rPr lang="it-IT" dirty="0"/>
              <a:t>Domande ???</a:t>
            </a:r>
          </a:p>
        </p:txBody>
      </p:sp>
    </p:spTree>
    <p:extLst>
      <p:ext uri="{BB962C8B-B14F-4D97-AF65-F5344CB8AC3E}">
        <p14:creationId xmlns:p14="http://schemas.microsoft.com/office/powerpoint/2010/main" val="312300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Team di lavoro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0AAA-F7AF-4CC8-8D40-01DE54E39E0C}" type="datetime1">
              <a:rPr lang="it-IT" smtClean="0"/>
              <a:t>04/05/2020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Progetto "La Valutazione della performance della ROC"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89A5-73BB-4BCC-9367-03AE22F79E5E}" type="slidenum">
              <a:rPr lang="it-IT" smtClean="0"/>
              <a:t>2</a:t>
            </a:fld>
            <a:endParaRPr lang="it-IT"/>
          </a:p>
        </p:txBody>
      </p:sp>
      <p:graphicFrame>
        <p:nvGraphicFramePr>
          <p:cNvPr id="12" name="Segnaposto contenuto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209192"/>
              </p:ext>
            </p:extLst>
          </p:nvPr>
        </p:nvGraphicFramePr>
        <p:xfrm>
          <a:off x="1023938" y="2286000"/>
          <a:ext cx="9720262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6279">
                  <a:extLst>
                    <a:ext uri="{9D8B030D-6E8A-4147-A177-3AD203B41FA5}">
                      <a16:colId xmlns:a16="http://schemas.microsoft.com/office/drawing/2014/main" val="1097920389"/>
                    </a:ext>
                  </a:extLst>
                </a:gridCol>
                <a:gridCol w="7373983">
                  <a:extLst>
                    <a:ext uri="{9D8B030D-6E8A-4147-A177-3AD203B41FA5}">
                      <a16:colId xmlns:a16="http://schemas.microsoft.com/office/drawing/2014/main" val="32644997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816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/>
                        <a:t>Università </a:t>
                      </a:r>
                      <a:r>
                        <a:rPr lang="it-IT" sz="1800" b="1" dirty="0" err="1"/>
                        <a:t>Parthenope</a:t>
                      </a:r>
                      <a:endParaRPr lang="it-IT" sz="1800" b="1" dirty="0"/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800" dirty="0"/>
                        <a:t>Prof. Francesco Schiavone, Prof. Giorgio Liguori,</a:t>
                      </a:r>
                      <a:r>
                        <a:rPr lang="it-IT" sz="1800" baseline="0" dirty="0"/>
                        <a:t> Prof. </a:t>
                      </a:r>
                      <a:r>
                        <a:rPr lang="it-IT" sz="1800" dirty="0"/>
                        <a:t>Giorgia </a:t>
                      </a:r>
                      <a:r>
                        <a:rPr lang="it-IT" sz="1800" dirty="0" err="1"/>
                        <a:t>Rivieccio</a:t>
                      </a:r>
                      <a:r>
                        <a:rPr lang="it-IT" sz="1800" dirty="0"/>
                        <a:t>, Luca</a:t>
                      </a:r>
                      <a:r>
                        <a:rPr lang="it-IT" sz="1800" baseline="0" dirty="0"/>
                        <a:t> Cataldo</a:t>
                      </a:r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703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/>
                        <a:t>IRCCS Fondazione G. Pascale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/>
                        <a:t>Staff SC Epidemiologia e Biostatistica - Responsabile Dott. Egidio Celentano: coordinamento, raccolta e analisi dei dati.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/>
                        <a:t>Responsabili GOM: Dott. Sandro </a:t>
                      </a:r>
                      <a:r>
                        <a:rPr lang="it-IT" sz="1800" dirty="0" err="1"/>
                        <a:t>Pignata</a:t>
                      </a:r>
                      <a:r>
                        <a:rPr lang="it-IT" sz="1800" dirty="0"/>
                        <a:t> - Dott. Raffaele Costanzo - Dott. Antonio </a:t>
                      </a:r>
                      <a:r>
                        <a:rPr lang="it-IT" sz="1800" dirty="0" err="1"/>
                        <a:t>Avallone</a:t>
                      </a:r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314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>
                          <a:solidFill>
                            <a:prstClr val="black"/>
                          </a:solidFill>
                        </a:rPr>
                        <a:t>A.O.U. OO.RR. San Giovanni di Dio </a:t>
                      </a:r>
                      <a:r>
                        <a:rPr lang="it-IT" sz="1800" b="1" dirty="0" err="1">
                          <a:solidFill>
                            <a:prstClr val="black"/>
                          </a:solidFill>
                        </a:rPr>
                        <a:t>Ruggi</a:t>
                      </a:r>
                      <a:r>
                        <a:rPr lang="it-IT" sz="1800" b="1" dirty="0">
                          <a:solidFill>
                            <a:prstClr val="black"/>
                          </a:solidFill>
                        </a:rPr>
                        <a:t> d’Aragona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lvl="0" indent="-91440"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rgbClr val="1CADE4"/>
                        </a:buClr>
                        <a:buSzPct val="100000"/>
                        <a:buFont typeface="Tw Cen MT" panose="020B0602020104020603" pitchFamily="34" charset="0"/>
                        <a:buChar char=" "/>
                      </a:pPr>
                      <a:r>
                        <a:rPr lang="it-IT" sz="1800" dirty="0">
                          <a:solidFill>
                            <a:prstClr val="black"/>
                          </a:solidFill>
                        </a:rPr>
                        <a:t>Responsabile GOM: Dott. Silvio </a:t>
                      </a:r>
                      <a:r>
                        <a:rPr lang="it-IT" sz="1800" dirty="0" err="1">
                          <a:solidFill>
                            <a:prstClr val="black"/>
                          </a:solidFill>
                        </a:rPr>
                        <a:t>Cigolari</a:t>
                      </a:r>
                      <a:endParaRPr lang="it-IT" sz="1800" dirty="0">
                        <a:solidFill>
                          <a:prstClr val="black"/>
                        </a:solidFill>
                      </a:endParaRPr>
                    </a:p>
                    <a:p>
                      <a:pPr marL="91440" lvl="0" indent="-91440"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rgbClr val="1CADE4"/>
                        </a:buClr>
                        <a:buSzPct val="100000"/>
                        <a:buFont typeface="Tw Cen MT" panose="020B0602020104020603" pitchFamily="34" charset="0"/>
                        <a:buChar char=" "/>
                      </a:pPr>
                      <a:r>
                        <a:rPr lang="it-IT" sz="1800" dirty="0">
                          <a:solidFill>
                            <a:prstClr val="black"/>
                          </a:solidFill>
                        </a:rPr>
                        <a:t>Direttore Sanitario: Dott.ssa Anna Borrelli</a:t>
                      </a: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876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>
                          <a:solidFill>
                            <a:prstClr val="black"/>
                          </a:solidFill>
                        </a:rPr>
                        <a:t>A.O.S.G. Moscati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solidFill>
                            <a:prstClr val="black"/>
                          </a:solidFill>
                        </a:rPr>
                        <a:t>Responsabili GOM: Dott. Paolo Maione  - Dott. Cesare Gridelli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079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040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Informazioni Generali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it-IT" dirty="0"/>
              <a:t> </a:t>
            </a:r>
            <a:r>
              <a:rPr lang="it-IT" u="sng" dirty="0"/>
              <a:t>Obiettivo</a:t>
            </a:r>
            <a:r>
              <a:rPr lang="it-IT" dirty="0"/>
              <a:t>: Effettuare una valutazione multidimensionale complessiva (</a:t>
            </a:r>
            <a:r>
              <a:rPr lang="it-IT" dirty="0" err="1"/>
              <a:t>Likert</a:t>
            </a:r>
            <a:r>
              <a:rPr lang="it-IT" dirty="0"/>
              <a:t> 1-5) dei principali </a:t>
            </a:r>
            <a:r>
              <a:rPr lang="it-IT" dirty="0" err="1"/>
              <a:t>Key</a:t>
            </a:r>
            <a:r>
              <a:rPr lang="it-IT" dirty="0"/>
              <a:t> Performance </a:t>
            </a:r>
            <a:r>
              <a:rPr lang="it-IT" dirty="0" err="1"/>
              <a:t>Indicators</a:t>
            </a:r>
            <a:r>
              <a:rPr lang="it-IT" dirty="0"/>
              <a:t> (KPI) della ROC.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/>
              <a:t> </a:t>
            </a:r>
            <a:r>
              <a:rPr lang="it-IT" u="sng" dirty="0"/>
              <a:t>Unità di analisi</a:t>
            </a:r>
            <a:r>
              <a:rPr lang="it-IT" dirty="0"/>
              <a:t>: fase diagnostica dei PDTA gestiti tramite la ROC. Inizialmente ristretta ai PDTA per i tumori del colon, dell’ovaio e del polmone. Successivamente estendibile agli altri PDTA della ROC.</a:t>
            </a:r>
            <a:endParaRPr lang="it-IT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it-IT" dirty="0"/>
              <a:t> </a:t>
            </a:r>
            <a:r>
              <a:rPr lang="it-IT" u="sng" dirty="0"/>
              <a:t>Popolazione</a:t>
            </a:r>
            <a:r>
              <a:rPr lang="it-IT" dirty="0"/>
              <a:t>: inizialmente ristretta ai PDTA erogati dall’Istituto Pascale, dal </a:t>
            </a:r>
            <a:r>
              <a:rPr lang="it-IT" dirty="0" err="1"/>
              <a:t>Ruggi</a:t>
            </a:r>
            <a:r>
              <a:rPr lang="it-IT" dirty="0"/>
              <a:t> d’Aragona e dal Moscati. Successivamente estendibile anche alle altre strutture della ROC.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/>
              <a:t> </a:t>
            </a:r>
            <a:r>
              <a:rPr lang="it-IT" u="sng" dirty="0"/>
              <a:t>Fonti di dati</a:t>
            </a:r>
            <a:r>
              <a:rPr lang="it-IT" dirty="0"/>
              <a:t>: </a:t>
            </a:r>
            <a:r>
              <a:rPr lang="it-IT" dirty="0" err="1"/>
              <a:t>Patient</a:t>
            </a:r>
            <a:r>
              <a:rPr lang="it-IT" dirty="0"/>
              <a:t> </a:t>
            </a:r>
            <a:r>
              <a:rPr lang="it-IT" dirty="0" err="1"/>
              <a:t>Survey</a:t>
            </a:r>
            <a:r>
              <a:rPr lang="it-IT" dirty="0"/>
              <a:t>, Scheda di Rilevazione ROC, Cartella clinica, Questionario per Responsabili GOM, Database Aziendali.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84CE1-A79A-4828-B7C2-C9A0320D92B4}" type="datetime1">
              <a:rPr lang="it-IT" smtClean="0"/>
              <a:t>04/05/2020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Progetto "La Valutazione della performance della ROC"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89A5-73BB-4BCC-9367-03AE22F79E5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1503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L’Albero della Performance della ROC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1EEE-CB49-4CF7-92D5-A168A294D053}" type="datetime1">
              <a:rPr lang="it-IT" smtClean="0"/>
              <a:t>04/05/2020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Progetto "La Valutazione della performance della ROC"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89A5-73BB-4BCC-9367-03AE22F79E5E}" type="slidenum">
              <a:rPr lang="it-IT" smtClean="0"/>
              <a:t>4</a:t>
            </a:fld>
            <a:endParaRPr lang="it-IT"/>
          </a:p>
        </p:txBody>
      </p:sp>
      <p:graphicFrame>
        <p:nvGraphicFramePr>
          <p:cNvPr id="10" name="Segnaposto contenu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0450902"/>
              </p:ext>
            </p:extLst>
          </p:nvPr>
        </p:nvGraphicFramePr>
        <p:xfrm>
          <a:off x="1834748" y="1603512"/>
          <a:ext cx="8496000" cy="5877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3087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L’evoluzione del cruscotto di indicatori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969C-5F90-46D7-AADA-8C93277C65E2}" type="datetime1">
              <a:rPr lang="it-IT" smtClean="0"/>
              <a:t>04/05/2020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Progetto "La Valutazione della performance della ROC"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89A5-73BB-4BCC-9367-03AE22F79E5E}" type="slidenum">
              <a:rPr lang="it-IT" smtClean="0"/>
              <a:t>5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495767" y="2208429"/>
            <a:ext cx="1906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FASE 1</a:t>
            </a:r>
          </a:p>
          <a:p>
            <a:pPr algn="ctr"/>
            <a:r>
              <a:rPr lang="it-IT" i="1" dirty="0"/>
              <a:t>Feb.-Mar. 2020</a:t>
            </a:r>
          </a:p>
          <a:p>
            <a:pPr algn="ctr"/>
            <a:endParaRPr lang="it-IT" i="1" dirty="0"/>
          </a:p>
          <a:p>
            <a:pPr algn="ctr"/>
            <a:r>
              <a:rPr lang="it-IT" dirty="0"/>
              <a:t>10 Indicatori ~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774694" y="2208431"/>
            <a:ext cx="1811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FASE 3</a:t>
            </a:r>
          </a:p>
          <a:p>
            <a:pPr algn="ctr"/>
            <a:r>
              <a:rPr lang="it-IT" i="1" dirty="0"/>
              <a:t>Sett.-Ott. 2020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50 Indicatori ~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966423" y="2208430"/>
            <a:ext cx="1835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FASE 2</a:t>
            </a:r>
          </a:p>
          <a:p>
            <a:pPr algn="ctr"/>
            <a:r>
              <a:rPr lang="it-IT" i="1" dirty="0"/>
              <a:t>Giu.-Lug. 2020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25 Indicatori ~</a:t>
            </a:r>
          </a:p>
        </p:txBody>
      </p:sp>
      <p:pic>
        <p:nvPicPr>
          <p:cNvPr id="2052" name="Picture 4" descr="Risultati immagini per blue arrow up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r="18099"/>
          <a:stretch/>
        </p:blipFill>
        <p:spPr bwMode="auto">
          <a:xfrm rot="3517974">
            <a:off x="4636190" y="1272749"/>
            <a:ext cx="2597126" cy="801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626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050347-DA09-4DF4-8097-9E61707D5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Indicatori Fase 1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E1A539-829C-4C07-B4DA-1C11F7622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CD0C-6B97-47EF-9249-448879F9AE34}" type="datetime1">
              <a:rPr lang="it-IT" smtClean="0"/>
              <a:t>04/05/2020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8CF5EF-D7B6-45EA-B24D-14A83C5C4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Progetto "La Valutazione della performance della ROC"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75F757-2EF3-4FED-95D4-9EDA8CA24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89A5-73BB-4BCC-9367-03AE22F79E5E}" type="slidenum">
              <a:rPr lang="it-IT" smtClean="0"/>
              <a:t>6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Segnaposto contenuto 7">
                <a:extLst>
                  <a:ext uri="{FF2B5EF4-FFF2-40B4-BE49-F238E27FC236}">
                    <a16:creationId xmlns:a16="http://schemas.microsoft.com/office/drawing/2014/main" id="{1221966D-0F08-4C76-9D6F-C7B263338CE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9621441"/>
                  </p:ext>
                </p:extLst>
              </p:nvPr>
            </p:nvGraphicFramePr>
            <p:xfrm>
              <a:off x="766698" y="2242126"/>
              <a:ext cx="11009132" cy="41995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1211">
                      <a:extLst>
                        <a:ext uri="{9D8B030D-6E8A-4147-A177-3AD203B41FA5}">
                          <a16:colId xmlns:a16="http://schemas.microsoft.com/office/drawing/2014/main" val="800182370"/>
                        </a:ext>
                      </a:extLst>
                    </a:gridCol>
                    <a:gridCol w="325265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0539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78573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80413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879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/>
                            <a:t>N.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/>
                            <a:t>Indicatore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/>
                            <a:t>Fonte Informativa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/>
                            <a:t>Modalità</a:t>
                          </a:r>
                          <a:r>
                            <a:rPr lang="it-IT" sz="1600" baseline="0" dirty="0"/>
                            <a:t> di misurazione</a:t>
                          </a:r>
                          <a:endParaRPr lang="it-IT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88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Visita multidisciplinare entro 7 giorni (</a:t>
                          </a:r>
                          <a:r>
                            <a:rPr lang="it-IT" sz="1400" dirty="0" err="1"/>
                            <a:t>proxy</a:t>
                          </a:r>
                          <a:r>
                            <a:rPr lang="it-IT" sz="1400" dirty="0"/>
                            <a:t> per migrazioni)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1.B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Scheda di rilevazione ROC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𝑃𝑎𝑧𝑖𝑒𝑛𝑡𝑖</m:t>
                                    </m:r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𝑣𝑖𝑠𝑖𝑡𝑎𝑡𝑖</m:t>
                                    </m:r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𝑒𝑛𝑡𝑟𝑜</m:t>
                                    </m:r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 7</m:t>
                                    </m:r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𝑔𝑔</m:t>
                                    </m:r>
                                  </m:num>
                                  <m:den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𝑇𝑜𝑡𝑎𝑙𝑒</m:t>
                                    </m:r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𝑑𝑒𝑖</m:t>
                                    </m:r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𝑝𝑎𝑧𝑖𝑒𝑛𝑡𝑖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434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Rispetto termini stabiliti in PDTA per stadiazione strumentale del tumore in ROC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1.B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Scheda di rilevazione</a:t>
                          </a:r>
                          <a:r>
                            <a:rPr lang="it-IT" sz="1400" baseline="0" dirty="0"/>
                            <a:t> ROC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𝑃𝑎𝑧𝑖𝑒𝑛𝑡𝑖</m:t>
                                    </m:r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𝑠𝑡𝑎𝑑𝑖𝑎𝑡𝑖</m:t>
                                    </m:r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𝑒𝑛𝑡𝑟𝑜</m:t>
                                    </m:r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𝑡𝑒𝑟𝑚𝑖𝑛𝑖</m:t>
                                    </m:r>
                                  </m:num>
                                  <m:den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𝑇𝑜𝑡𝑎𝑙𝑒</m:t>
                                    </m:r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𝑑𝑒𝑖</m:t>
                                    </m:r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𝑝𝑎𝑧𝑖𝑒𝑛𝑡𝑖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00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Tempo medio nelle liste d'attesa per paziente in PDTA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1.B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Scheda</a:t>
                          </a:r>
                          <a:r>
                            <a:rPr lang="it-IT" sz="1400" baseline="0" dirty="0"/>
                            <a:t> di rilevazione ROC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𝑇𝑜𝑡𝑎𝑙𝑒</m:t>
                                    </m:r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𝑔𝑖𝑜𝑟𝑛𝑖</m:t>
                                    </m:r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𝑖𝑛</m:t>
                                    </m:r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𝑙𝑖𝑠𝑡𝑎</m:t>
                                    </m:r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p>
                                      <m:sSupPr>
                                        <m:ctrlPr>
                                          <a:rPr lang="it-IT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400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it-IT" sz="14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𝑎𝑡𝑡𝑒𝑠𝑎</m:t>
                                    </m:r>
                                  </m:num>
                                  <m:den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𝑇𝑜𝑡𝑎𝑙𝑒</m:t>
                                    </m:r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𝑑𝑒𝑖</m:t>
                                    </m:r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𝑝𝑎𝑧𝑖𝑒𝑛𝑡𝑖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18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Soddisfazione complessiva del paziente in ROC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1.C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 err="1"/>
                            <a:t>Patient</a:t>
                          </a:r>
                          <a:r>
                            <a:rPr lang="it-IT" sz="1400" dirty="0"/>
                            <a:t> </a:t>
                          </a:r>
                          <a:r>
                            <a:rPr lang="it-IT" sz="1400" dirty="0" err="1"/>
                            <a:t>Survey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i="1" smtClean="0">
                                    <a:latin typeface="Cambria Math"/>
                                    <a:ea typeface="Cambria" panose="02040503050406030204" pitchFamily="18" charset="0"/>
                                  </a:rPr>
                                  <m:t>𝑉𝑎𝑙𝑢𝑡𝑎𝑧𝑖𝑜𝑛𝑒</m:t>
                                </m:r>
                                <m:r>
                                  <a:rPr lang="it-IT" sz="1400" i="1" smtClean="0">
                                    <a:latin typeface="Cambria Math"/>
                                    <a:ea typeface="Cambria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sz="1400" i="1" smtClean="0">
                                    <a:latin typeface="Cambria Math"/>
                                    <a:ea typeface="Cambria" panose="02040503050406030204" pitchFamily="18" charset="0"/>
                                  </a:rPr>
                                  <m:t>𝑑𝑒𝑙</m:t>
                                </m:r>
                                <m:r>
                                  <a:rPr lang="it-IT" sz="1400" i="1" smtClean="0">
                                    <a:latin typeface="Cambria Math"/>
                                    <a:ea typeface="Cambria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sz="1400" i="1" smtClean="0">
                                    <a:latin typeface="Cambria Math"/>
                                    <a:ea typeface="Cambria" panose="02040503050406030204" pitchFamily="18" charset="0"/>
                                  </a:rPr>
                                  <m:t>𝑝𝑎𝑧𝑖𝑒𝑛𝑡𝑒</m:t>
                                </m:r>
                                <m:r>
                                  <a:rPr lang="it-IT" sz="1400" i="1" smtClean="0">
                                    <a:latin typeface="Cambria Math"/>
                                    <a:ea typeface="Cambria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sz="1400" i="1" smtClean="0">
                                    <a:latin typeface="Cambria Math"/>
                                    <a:ea typeface="Cambria" panose="02040503050406030204" pitchFamily="18" charset="0"/>
                                  </a:rPr>
                                  <m:t>𝑠𝑢</m:t>
                                </m:r>
                                <m:r>
                                  <a:rPr lang="it-IT" sz="1400" i="1" smtClean="0">
                                    <a:latin typeface="Cambria Math"/>
                                    <a:ea typeface="Cambria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sz="1400" i="1" smtClean="0">
                                    <a:latin typeface="Cambria Math"/>
                                    <a:ea typeface="Cambria" panose="02040503050406030204" pitchFamily="18" charset="0"/>
                                  </a:rPr>
                                  <m:t>𝑠𝑐𝑎𝑙𝑎</m:t>
                                </m:r>
                                <m:r>
                                  <a:rPr lang="it-IT" sz="1400" i="1" smtClean="0">
                                    <a:latin typeface="Cambria Math"/>
                                    <a:ea typeface="Cambria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sz="1400" i="1" smtClean="0">
                                    <a:latin typeface="Cambria Math"/>
                                    <a:ea typeface="Cambria" panose="02040503050406030204" pitchFamily="18" charset="0"/>
                                  </a:rPr>
                                  <m:t>𝐿𝑖𝑘𝑒𝑟𝑡</m:t>
                                </m:r>
                              </m:oMath>
                            </m:oMathPara>
                          </a14:m>
                          <a:endParaRPr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18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Produttività GOM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2.A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Questionario per Responsabili GOM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400" b="0" i="1" smtClean="0">
                                        <a:latin typeface="Cambria Math"/>
                                      </a:rPr>
                                      <m:t>𝑃𝑎𝑧𝑖𝑒𝑛𝑡𝑖</m:t>
                                    </m:r>
                                    <m:r>
                                      <a:rPr lang="it-IT" sz="1400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it-IT" sz="1400" b="0" i="1" smtClean="0">
                                        <a:latin typeface="Cambria Math"/>
                                      </a:rPr>
                                      <m:t>𝑑𝑖𝑠𝑐𝑢𝑠𝑠𝑖</m:t>
                                    </m:r>
                                  </m:num>
                                  <m:den>
                                    <m:r>
                                      <a:rPr lang="it-IT" sz="1400" b="0" i="1" smtClean="0">
                                        <a:latin typeface="Cambria Math"/>
                                      </a:rPr>
                                      <m:t>𝑂𝑟𝑒</m:t>
                                    </m:r>
                                    <m:r>
                                      <a:rPr lang="it-IT" sz="1400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it-IT" sz="1400" b="0" i="1" smtClean="0">
                                        <a:latin typeface="Cambria Math"/>
                                      </a:rPr>
                                      <m:t>𝑑𝑖</m:t>
                                    </m:r>
                                    <m:r>
                                      <a:rPr lang="it-IT" sz="1400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it-IT" sz="1400" b="0" i="1" smtClean="0">
                                        <a:latin typeface="Cambria Math"/>
                                      </a:rPr>
                                      <m:t>𝑙𝑎𝑣𝑜𝑟𝑜</m:t>
                                    </m:r>
                                    <m:r>
                                      <a:rPr lang="it-IT" sz="1400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it-IT" sz="1400" b="0" i="1" smtClean="0">
                                        <a:latin typeface="Cambria Math"/>
                                      </a:rPr>
                                      <m:t>𝑖𝑛</m:t>
                                    </m:r>
                                    <m:r>
                                      <a:rPr lang="it-IT" sz="1400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it-IT" sz="1400" b="0" i="1" smtClean="0">
                                        <a:latin typeface="Cambria Math"/>
                                      </a:rPr>
                                      <m:t>𝐺𝑂𝑀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450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Grado di utilizzo apparecchiature della struttura indagata (</a:t>
                          </a:r>
                          <a:r>
                            <a:rPr lang="it-IT" sz="1400" i="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proxy</a:t>
                          </a:r>
                          <a:r>
                            <a:rPr lang="it-IT" sz="140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per tempo di attesa)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2.B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Database Aziendali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400" b="0" i="1" smtClean="0">
                                        <a:latin typeface="Cambria Math"/>
                                      </a:rPr>
                                      <m:t>𝐸𝑠𝑎𝑚𝑖</m:t>
                                    </m:r>
                                    <m:r>
                                      <a:rPr lang="it-IT" sz="1400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it-IT" sz="1400" b="0" i="1" smtClean="0">
                                        <a:latin typeface="Cambria Math"/>
                                      </a:rPr>
                                      <m:t>𝑒𝑓𝑓𝑒𝑡𝑡𝑢𝑎𝑡𝑖</m:t>
                                    </m:r>
                                  </m:num>
                                  <m:den>
                                    <m:r>
                                      <a:rPr lang="it-IT" sz="1400" b="0" i="1" smtClean="0">
                                        <a:latin typeface="Cambria Math"/>
                                      </a:rPr>
                                      <m:t>𝐸𝑠𝑎𝑚𝑖</m:t>
                                    </m:r>
                                    <m:func>
                                      <m:funcPr>
                                        <m:ctrlPr>
                                          <a:rPr lang="it-IT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it-IT" sz="1400" b="0" i="0" smtClean="0">
                                            <a:latin typeface="Cambria Math"/>
                                          </a:rPr>
                                          <m:t>max</m:t>
                                        </m:r>
                                      </m:fName>
                                      <m:e>
                                        <m:r>
                                          <a:rPr lang="it-IT" sz="1400" b="0" i="1" smtClean="0">
                                            <a:latin typeface="Cambria Math"/>
                                          </a:rPr>
                                          <m:t>𝑒𝑓𝑓𝑒𝑡𝑡𝑢𝑎𝑏𝑖𝑙𝑖</m:t>
                                        </m:r>
                                      </m:e>
                                    </m:func>
                                  </m:den>
                                </m:f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062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% esami diagnostici ripetuti con esterno convenzionato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2.B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Scheda di</a:t>
                          </a:r>
                          <a:r>
                            <a:rPr lang="it-IT" sz="1400" baseline="0" dirty="0"/>
                            <a:t> rilevazione ROC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400" b="0" i="1" smtClean="0">
                                        <a:latin typeface="Cambria Math"/>
                                      </a:rPr>
                                      <m:t>𝐸𝑠𝑎𝑚𝑖</m:t>
                                    </m:r>
                                    <m:r>
                                      <a:rPr lang="it-IT" sz="1400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it-IT" sz="1400" b="0" i="1" smtClean="0">
                                        <a:latin typeface="Cambria Math"/>
                                      </a:rPr>
                                      <m:t>𝑟𝑖𝑝𝑒𝑡𝑢𝑡𝑖</m:t>
                                    </m:r>
                                  </m:num>
                                  <m:den>
                                    <m:r>
                                      <a:rPr lang="it-IT" sz="1400" b="0" i="1" smtClean="0">
                                        <a:latin typeface="Cambria Math"/>
                                      </a:rPr>
                                      <m:t>𝐸𝑠𝑎𝑚𝑖</m:t>
                                    </m:r>
                                    <m:r>
                                      <a:rPr lang="it-IT" sz="1400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it-IT" sz="1400" b="0" i="1" smtClean="0">
                                        <a:latin typeface="Cambria Math"/>
                                      </a:rPr>
                                      <m:t>𝑡𝑜𝑡𝑎𝑙𝑖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Segnaposto contenuto 7">
                <a:extLst>
                  <a:ext uri="{FF2B5EF4-FFF2-40B4-BE49-F238E27FC236}">
                    <a16:creationId xmlns:a16="http://schemas.microsoft.com/office/drawing/2014/main" id="{1221966D-0F08-4C76-9D6F-C7B263338CE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9621441"/>
                  </p:ext>
                </p:extLst>
              </p:nvPr>
            </p:nvGraphicFramePr>
            <p:xfrm>
              <a:off x="766698" y="2242126"/>
              <a:ext cx="11009132" cy="41995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1211">
                      <a:extLst>
                        <a:ext uri="{9D8B030D-6E8A-4147-A177-3AD203B41FA5}">
                          <a16:colId xmlns:a16="http://schemas.microsoft.com/office/drawing/2014/main" val="800182370"/>
                        </a:ext>
                      </a:extLst>
                    </a:gridCol>
                    <a:gridCol w="325265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0539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78573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80413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 smtClean="0"/>
                            <a:t>N.</a:t>
                          </a:r>
                          <a:endParaRPr lang="it-IT" sz="1600" dirty="0" smtClean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 smtClean="0"/>
                            <a:t>Indicatore</a:t>
                          </a:r>
                          <a:endParaRPr lang="it-IT" sz="16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/>
                            <a:t>Fonte Informativa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/>
                            <a:t>Modalità</a:t>
                          </a:r>
                          <a:r>
                            <a:rPr lang="it-IT" sz="1600" baseline="0" dirty="0"/>
                            <a:t> di misurazione</a:t>
                          </a:r>
                          <a:endParaRPr lang="it-IT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67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Visita multidisciplinare entro 7 giorni (</a:t>
                          </a:r>
                          <a:r>
                            <a:rPr lang="it-IT" sz="1400" dirty="0" err="1"/>
                            <a:t>proxy</a:t>
                          </a:r>
                          <a:r>
                            <a:rPr lang="it-IT" sz="1400" dirty="0"/>
                            <a:t> per migrazioni)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 smtClean="0"/>
                            <a:t>1.B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Scheda di rilevazione ROC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89744" t="-65517" r="-641" b="-6425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324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Rispetto termini stabiliti in PDTA per stadiazione strumentale del tumore in ROC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 smtClean="0"/>
                            <a:t>1.B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Scheda di rilevazione</a:t>
                          </a:r>
                          <a:r>
                            <a:rPr lang="it-IT" sz="1400" baseline="0" dirty="0"/>
                            <a:t> ROC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89744" t="-165517" r="-641" b="-5425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05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Tempo medio nelle liste d'attesa per paziente in PDTA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 smtClean="0"/>
                            <a:t>1.B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Scheda</a:t>
                          </a:r>
                          <a:r>
                            <a:rPr lang="it-IT" sz="1400" baseline="0" dirty="0"/>
                            <a:t> di rilevazione ROC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89744" t="-259551" r="-641" b="-4303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Soddisfazione complessiva del paziente in ROC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 smtClean="0"/>
                            <a:t>1.C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 err="1"/>
                            <a:t>Patient</a:t>
                          </a:r>
                          <a:r>
                            <a:rPr lang="it-IT" sz="1400" dirty="0"/>
                            <a:t> </a:t>
                          </a:r>
                          <a:r>
                            <a:rPr lang="it-IT" sz="1400" dirty="0" err="1"/>
                            <a:t>Survey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89744" t="-376471" r="-641" b="-35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65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Produttività GOM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 smtClean="0"/>
                            <a:t>2.A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Questionario per Responsabili GOM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89744" t="-493902" r="-641" b="-2634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Grado di utilizzo apparecchiature della struttura indagata (</a:t>
                          </a:r>
                          <a:r>
                            <a:rPr lang="it-IT" sz="1400" i="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proxy</a:t>
                          </a:r>
                          <a:r>
                            <a:rPr lang="it-IT" sz="140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per tempo di attesa)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 smtClean="0"/>
                            <a:t>2.B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Database Aziendali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89744" t="-405833" r="-641" b="-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% esami diagnostici ripetuti con esterno convenzionato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 smtClean="0"/>
                            <a:t>2.B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Scheda di</a:t>
                          </a:r>
                          <a:r>
                            <a:rPr lang="it-IT" sz="1400" baseline="0" dirty="0"/>
                            <a:t> rilevazione ROC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89744" t="-714118" r="-641" b="-1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52900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Migrazione Oncologica in Campania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5492-3551-4EB9-B4F0-EC1C5FA16508}" type="datetime1">
              <a:rPr lang="it-IT" smtClean="0"/>
              <a:t>04/05/2020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Progetto "La Valutazione della performance della ROC"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89A5-73BB-4BCC-9367-03AE22F79E5E}" type="slidenum">
              <a:rPr lang="it-IT" smtClean="0"/>
              <a:t>7</a:t>
            </a:fld>
            <a:endParaRPr lang="it-IT"/>
          </a:p>
        </p:txBody>
      </p:sp>
      <p:graphicFrame>
        <p:nvGraphicFramePr>
          <p:cNvPr id="9" name="Segnaposto contenut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0456724"/>
              </p:ext>
            </p:extLst>
          </p:nvPr>
        </p:nvGraphicFramePr>
        <p:xfrm>
          <a:off x="630280" y="1911951"/>
          <a:ext cx="8157461" cy="458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931188" y="5855112"/>
            <a:ext cx="76966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Fonti:</a:t>
            </a:r>
            <a:br>
              <a:rPr lang="it-IT" sz="1400" dirty="0"/>
            </a:br>
            <a:r>
              <a:rPr lang="it-IT" sz="1400" dirty="0"/>
              <a:t>Dati su mobilità: Decreto Regione Campania n.58 del 4 Luglio 2019</a:t>
            </a:r>
          </a:p>
          <a:p>
            <a:r>
              <a:rPr lang="it-IT" sz="1400" dirty="0"/>
              <a:t>Dati su costi standard: nostra elaborazione dei dati provenienti dal Quaderno «QS» n. 13, 2017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943324"/>
              </p:ext>
            </p:extLst>
          </p:nvPr>
        </p:nvGraphicFramePr>
        <p:xfrm>
          <a:off x="9241981" y="1922604"/>
          <a:ext cx="2740163" cy="459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380">
                  <a:extLst>
                    <a:ext uri="{9D8B030D-6E8A-4147-A177-3AD203B41FA5}">
                      <a16:colId xmlns:a16="http://schemas.microsoft.com/office/drawing/2014/main" val="2249477298"/>
                    </a:ext>
                  </a:extLst>
                </a:gridCol>
                <a:gridCol w="1569783">
                  <a:extLst>
                    <a:ext uri="{9D8B030D-6E8A-4147-A177-3AD203B41FA5}">
                      <a16:colId xmlns:a16="http://schemas.microsoft.com/office/drawing/2014/main" val="1100559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Tumore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Costo </a:t>
                      </a:r>
                      <a:r>
                        <a:rPr lang="it-IT" sz="1400" baseline="0" dirty="0"/>
                        <a:t>della Migrazione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514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/>
                        <a:t>Colon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/>
                        <a:t>€2.710.840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753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/>
                        <a:t>Mammella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/>
                        <a:t>€7.492.855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114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/>
                        <a:t>Melanoma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/>
                        <a:t>€109.810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905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/>
                        <a:t>Ovaio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/>
                        <a:t>€1.811.898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071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/>
                        <a:t>Pancreas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/>
                        <a:t>€540.839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374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/>
                        <a:t>Polmone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/>
                        <a:t>€4.532.714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164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/>
                        <a:t>Prostata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/>
                        <a:t>€10.184.342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089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/>
                        <a:t>Rene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/>
                        <a:t>€7.791.943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204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/>
                        <a:t>Stomaco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/>
                        <a:t>€1.383.631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380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/>
                        <a:t>Vescica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/>
                        <a:t>€1.934.958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061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b="1" dirty="0"/>
                        <a:t>TOTALE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b="1" dirty="0"/>
                        <a:t>€38.493.829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655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299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dieci principali fonti di inefficienza (who,2010)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969C-5F90-46D7-AADA-8C93277C65E2}" type="datetime1">
              <a:rPr lang="it-IT" smtClean="0"/>
              <a:t>04/05/2020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Progetto "La Valutazione della performance della ROC"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89A5-73BB-4BCC-9367-03AE22F79E5E}" type="slidenum">
              <a:rPr lang="it-IT" smtClean="0"/>
              <a:t>8</a:t>
            </a:fld>
            <a:endParaRPr lang="it-IT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005465"/>
              </p:ext>
            </p:extLst>
          </p:nvPr>
        </p:nvGraphicFramePr>
        <p:xfrm>
          <a:off x="748144" y="2066307"/>
          <a:ext cx="10307784" cy="3893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5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11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179">
                <a:tc>
                  <a:txBody>
                    <a:bodyPr/>
                    <a:lstStyle/>
                    <a:p>
                      <a:r>
                        <a:rPr lang="it-IT" sz="1600" dirty="0"/>
                        <a:t>Macroaree di inefficienza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it-IT" sz="1600" dirty="0"/>
                        <a:t>Fonti di inefficienza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0231">
                <a:tc>
                  <a:txBody>
                    <a:bodyPr/>
                    <a:lstStyle/>
                    <a:p>
                      <a:r>
                        <a:rPr lang="it-IT" sz="1600" b="1" dirty="0"/>
                        <a:t>Farmaci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it-IT" sz="1600" b="1" dirty="0"/>
                        <a:t>1. </a:t>
                      </a:r>
                      <a:r>
                        <a:rPr lang="it-IT" sz="1600" dirty="0"/>
                        <a:t>Sottoutilizzazione di farmaci generici e prezzi più alti del necessario per i farmaci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it-IT" sz="1600" b="1" dirty="0"/>
                        <a:t>2. </a:t>
                      </a:r>
                      <a:r>
                        <a:rPr lang="it-IT" sz="1600" dirty="0"/>
                        <a:t>Uso di farmaci</a:t>
                      </a:r>
                      <a:r>
                        <a:rPr lang="it-IT" sz="1600" baseline="0" dirty="0"/>
                        <a:t> scadenti e contraffatti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it-IT" sz="1600" b="1" baseline="0" dirty="0"/>
                        <a:t>3. </a:t>
                      </a:r>
                      <a:r>
                        <a:rPr lang="it-IT" sz="1600" baseline="0" dirty="0"/>
                        <a:t>Uso inappropriato e inefficace</a:t>
                      </a:r>
                      <a:endParaRPr lang="it-IT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950">
                <a:tc>
                  <a:txBody>
                    <a:bodyPr/>
                    <a:lstStyle/>
                    <a:p>
                      <a:r>
                        <a:rPr lang="it-IT" sz="1600" b="1" dirty="0"/>
                        <a:t>Prodotti e servizi</a:t>
                      </a:r>
                      <a:r>
                        <a:rPr lang="it-IT" sz="1600" b="1" baseline="0" dirty="0"/>
                        <a:t> sanitari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it-IT" sz="1600" b="1" baseline="0" dirty="0"/>
                        <a:t>4. </a:t>
                      </a:r>
                      <a:r>
                        <a:rPr lang="it-IT" sz="1600" baseline="0" dirty="0"/>
                        <a:t>Eccessivo uso o rifornimento di</a:t>
                      </a:r>
                      <a:r>
                        <a:rPr lang="it-IT" sz="1600" dirty="0"/>
                        <a:t> attrezzature, eccessivo ricorso a indagini e procedure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970">
                <a:tc>
                  <a:txBody>
                    <a:bodyPr/>
                    <a:lstStyle/>
                    <a:p>
                      <a:r>
                        <a:rPr lang="it-IT" sz="1600" b="1" dirty="0"/>
                        <a:t>Operatori sanitari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it-IT" sz="1600" b="1" dirty="0"/>
                        <a:t>5. </a:t>
                      </a:r>
                      <a:r>
                        <a:rPr lang="it-IT" sz="1600" dirty="0"/>
                        <a:t>Mix di personale inappropriato o costoso, lavoratori non motivati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561">
                <a:tc>
                  <a:txBody>
                    <a:bodyPr/>
                    <a:lstStyle/>
                    <a:p>
                      <a:r>
                        <a:rPr lang="it-IT" sz="1600" b="1" dirty="0"/>
                        <a:t>Servizi di assistenza sanitaria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it-IT" sz="1600" b="1" dirty="0"/>
                        <a:t>6. </a:t>
                      </a:r>
                      <a:r>
                        <a:rPr lang="it-IT" sz="1600" dirty="0"/>
                        <a:t>Ricoveri ospedalieri inappropriati e durata della</a:t>
                      </a:r>
                      <a:r>
                        <a:rPr lang="it-IT" sz="1600" baseline="0" dirty="0"/>
                        <a:t> degenza</a:t>
                      </a:r>
                      <a:endParaRPr lang="it-IT" sz="1600" dirty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it-IT" sz="1600" b="1" dirty="0"/>
                        <a:t>7. </a:t>
                      </a:r>
                      <a:r>
                        <a:rPr lang="it-IT" sz="1600" dirty="0"/>
                        <a:t>Dimensioni ospedaliere inadeguate (basso utilizzo dell’infrastruttura)</a:t>
                      </a:r>
                      <a:endParaRPr lang="it-IT" sz="1600" baseline="0" dirty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it-IT" sz="1600" b="1" baseline="0" dirty="0"/>
                        <a:t>8. </a:t>
                      </a:r>
                      <a:r>
                        <a:rPr lang="it-IT" sz="1600" baseline="0" dirty="0"/>
                        <a:t>Errori medici e qualità non ottimale delle cure</a:t>
                      </a:r>
                      <a:endParaRPr lang="it-IT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179">
                <a:tc>
                  <a:txBody>
                    <a:bodyPr/>
                    <a:lstStyle/>
                    <a:p>
                      <a:r>
                        <a:rPr lang="it-IT" sz="1600" b="1" dirty="0"/>
                        <a:t>Perdite del sistema sanitario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it-IT" sz="1600" b="1" dirty="0"/>
                        <a:t>9. </a:t>
                      </a:r>
                      <a:r>
                        <a:rPr lang="it-IT" sz="1600" dirty="0"/>
                        <a:t>Sprechi, corruzione</a:t>
                      </a:r>
                      <a:r>
                        <a:rPr lang="it-IT" sz="1600" baseline="0" dirty="0"/>
                        <a:t> e frode</a:t>
                      </a:r>
                      <a:endParaRPr lang="it-IT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179">
                <a:tc>
                  <a:txBody>
                    <a:bodyPr/>
                    <a:lstStyle/>
                    <a:p>
                      <a:r>
                        <a:rPr lang="it-IT" sz="1600" b="1" dirty="0"/>
                        <a:t>Interventi</a:t>
                      </a:r>
                      <a:r>
                        <a:rPr lang="it-IT" sz="1600" b="1" baseline="0" dirty="0"/>
                        <a:t> sanitari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it-IT" sz="1600" b="1" dirty="0"/>
                        <a:t>10. </a:t>
                      </a:r>
                      <a:r>
                        <a:rPr lang="it-IT" sz="1600" dirty="0"/>
                        <a:t>Mix inefficiente/livello inadeguato di strategie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599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Costi sui quali intervenire per potenziare le performance della </a:t>
            </a:r>
            <a:r>
              <a:rPr lang="it-IT" dirty="0" err="1"/>
              <a:t>roc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165CF-C431-4A68-B788-0A740C13CABB}" type="datetime1">
              <a:rPr lang="it-IT" smtClean="0"/>
              <a:t>04/05/2020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Progetto "La Valutazione della performance della ROC"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89A5-73BB-4BCC-9367-03AE22F79E5E}" type="slidenum">
              <a:rPr lang="it-IT" smtClean="0"/>
              <a:t>9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72375" y="5814200"/>
            <a:ext cx="83943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Fonti:</a:t>
            </a:r>
            <a:br>
              <a:rPr lang="it-IT" sz="1400" dirty="0"/>
            </a:br>
            <a:r>
              <a:rPr lang="it-IT" sz="1400" dirty="0"/>
              <a:t>Nostro adattamento da Porter, 2010</a:t>
            </a:r>
          </a:p>
          <a:p>
            <a:r>
              <a:rPr lang="it-IT" sz="1400" dirty="0"/>
              <a:t>AA.VV., Rapporto FAVO 2016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842932" y="3374268"/>
            <a:ext cx="392056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300" dirty="0"/>
              <a:t> = C.I.</a:t>
            </a:r>
            <a:r>
              <a:rPr lang="it-IT" sz="2300" dirty="0">
                <a:solidFill>
                  <a:srgbClr val="FF0000"/>
                </a:solidFill>
              </a:rPr>
              <a:t> </a:t>
            </a:r>
            <a:r>
              <a:rPr lang="it-IT" sz="2300" dirty="0"/>
              <a:t>(1-</a:t>
            </a:r>
            <a:r>
              <a:rPr lang="it-IT" sz="2300" dirty="0">
                <a:latin typeface="Symbol" panose="05050102010706020507" pitchFamily="18" charset="2"/>
              </a:rPr>
              <a:t>a</a:t>
            </a:r>
            <a:r>
              <a:rPr lang="it-IT" sz="2300" dirty="0"/>
              <a:t>) + C.M.P. (1-</a:t>
            </a:r>
            <a:r>
              <a:rPr lang="el-G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it-IT" sz="2300" dirty="0"/>
              <a:t>)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2593910" y="3369364"/>
            <a:ext cx="2707488" cy="473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Costi da ridurre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DADA960D-BD02-491B-AA16-439390BD4CF1}"/>
              </a:ext>
            </a:extLst>
          </p:cNvPr>
          <p:cNvSpPr/>
          <p:nvPr/>
        </p:nvSpPr>
        <p:spPr>
          <a:xfrm>
            <a:off x="999300" y="2693974"/>
            <a:ext cx="97697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dirty="0"/>
              <a:t>C.I. = Costi di inefficienza in ROC</a:t>
            </a:r>
            <a:r>
              <a:rPr lang="it-IT" sz="2000" dirty="0">
                <a:solidFill>
                  <a:srgbClr val="FF0000"/>
                </a:solidFill>
              </a:rPr>
              <a:t>		</a:t>
            </a:r>
            <a:r>
              <a:rPr lang="it-IT" sz="2000" dirty="0"/>
              <a:t> C.M.P. = Costi Migrazione passiva regionale in oncologia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6413F98-CF80-448E-90ED-265C732ECA72}"/>
              </a:ext>
            </a:extLst>
          </p:cNvPr>
          <p:cNvSpPr txBox="1"/>
          <p:nvPr/>
        </p:nvSpPr>
        <p:spPr>
          <a:xfrm>
            <a:off x="1396357" y="4336042"/>
            <a:ext cx="9559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Symbol" panose="05050102010706020507" pitchFamily="18" charset="2"/>
              </a:rPr>
              <a:t>a</a:t>
            </a:r>
            <a:r>
              <a:rPr lang="it-IT" sz="2400" dirty="0"/>
              <a:t>= tasso risparmio dei costi regionali del sistema derivanti da inefficienze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83EDDD6-EE06-48AE-9A9B-FB5FBD7A751E}"/>
              </a:ext>
            </a:extLst>
          </p:cNvPr>
          <p:cNvSpPr txBox="1"/>
          <p:nvPr/>
        </p:nvSpPr>
        <p:spPr>
          <a:xfrm>
            <a:off x="1433681" y="4793524"/>
            <a:ext cx="8986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Symbol" panose="05050102010706020507" pitchFamily="18" charset="2"/>
              </a:rPr>
              <a:t>b</a:t>
            </a:r>
            <a:r>
              <a:rPr lang="it-IT" sz="2400" dirty="0"/>
              <a:t>= tasso risparmio dei costi regionali derivanti da migrazione passiva</a:t>
            </a:r>
          </a:p>
        </p:txBody>
      </p:sp>
    </p:spTree>
    <p:extLst>
      <p:ext uri="{BB962C8B-B14F-4D97-AF65-F5344CB8AC3E}">
        <p14:creationId xmlns:p14="http://schemas.microsoft.com/office/powerpoint/2010/main" val="4376453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Integral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e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3186</TotalTime>
  <Words>1212</Words>
  <Application>Microsoft Office PowerPoint</Application>
  <PresentationFormat>Widescreen</PresentationFormat>
  <Paragraphs>212</Paragraphs>
  <Slides>12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3" baseType="lpstr">
      <vt:lpstr>Calibri</vt:lpstr>
      <vt:lpstr>Cambria</vt:lpstr>
      <vt:lpstr>Cambria Math</vt:lpstr>
      <vt:lpstr>Symbol</vt:lpstr>
      <vt:lpstr>Times New Roman</vt:lpstr>
      <vt:lpstr>Tw Cen MT</vt:lpstr>
      <vt:lpstr>Tw Cen MT Condensed</vt:lpstr>
      <vt:lpstr>Wingdings</vt:lpstr>
      <vt:lpstr>Wingdings 3</vt:lpstr>
      <vt:lpstr>Integrale</vt:lpstr>
      <vt:lpstr>Worksheet</vt:lpstr>
      <vt:lpstr>La Valutazione dellA performance della ROC: Fase I</vt:lpstr>
      <vt:lpstr>Team di lavoro</vt:lpstr>
      <vt:lpstr>Informazioni Generali</vt:lpstr>
      <vt:lpstr>L’Albero della Performance della ROC</vt:lpstr>
      <vt:lpstr>L’evoluzione del cruscotto di indicatori</vt:lpstr>
      <vt:lpstr>Indicatori Fase 1</vt:lpstr>
      <vt:lpstr>La Migrazione Oncologica in Campania</vt:lpstr>
      <vt:lpstr>Le dieci principali fonti di inefficienza (who,2010)</vt:lpstr>
      <vt:lpstr>Costi sui quali intervenire per potenziare le performance della roc</vt:lpstr>
      <vt:lpstr>POSSIBILI SCENARI DI RISPARMIO e di RELATIVO COSTO per la regione Campania NEL BREVE TERMINE</vt:lpstr>
      <vt:lpstr>Riferimenti Bibliografici</vt:lpstr>
      <vt:lpstr>Grazie per l’attenzione !!!  Domande ???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Schiavone</dc:creator>
  <cp:lastModifiedBy>Luca Cataldo</cp:lastModifiedBy>
  <cp:revision>187</cp:revision>
  <dcterms:created xsi:type="dcterms:W3CDTF">2019-07-22T16:47:22Z</dcterms:created>
  <dcterms:modified xsi:type="dcterms:W3CDTF">2020-05-04T12:42:51Z</dcterms:modified>
  <cp:contentStatus>Finale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